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4"/>
  </p:notesMasterIdLst>
  <p:sldIdLst>
    <p:sldId id="257" r:id="rId2"/>
    <p:sldId id="306" r:id="rId3"/>
    <p:sldId id="307" r:id="rId4"/>
    <p:sldId id="258" r:id="rId5"/>
    <p:sldId id="277" r:id="rId6"/>
    <p:sldId id="261" r:id="rId7"/>
    <p:sldId id="267" r:id="rId8"/>
    <p:sldId id="281" r:id="rId9"/>
    <p:sldId id="301" r:id="rId10"/>
    <p:sldId id="262" r:id="rId11"/>
    <p:sldId id="263" r:id="rId12"/>
    <p:sldId id="260" r:id="rId13"/>
    <p:sldId id="264" r:id="rId14"/>
    <p:sldId id="265" r:id="rId15"/>
    <p:sldId id="268" r:id="rId16"/>
    <p:sldId id="304" r:id="rId17"/>
    <p:sldId id="269" r:id="rId18"/>
    <p:sldId id="271" r:id="rId19"/>
    <p:sldId id="280" r:id="rId20"/>
    <p:sldId id="272" r:id="rId21"/>
    <p:sldId id="302" r:id="rId22"/>
    <p:sldId id="282" r:id="rId23"/>
    <p:sldId id="283" r:id="rId24"/>
    <p:sldId id="284" r:id="rId25"/>
    <p:sldId id="276" r:id="rId26"/>
    <p:sldId id="285" r:id="rId27"/>
    <p:sldId id="286" r:id="rId28"/>
    <p:sldId id="292" r:id="rId29"/>
    <p:sldId id="293" r:id="rId30"/>
    <p:sldId id="294" r:id="rId31"/>
    <p:sldId id="290" r:id="rId32"/>
    <p:sldId id="295" r:id="rId33"/>
    <p:sldId id="291" r:id="rId34"/>
    <p:sldId id="305" r:id="rId35"/>
    <p:sldId id="296" r:id="rId36"/>
    <p:sldId id="297" r:id="rId37"/>
    <p:sldId id="273" r:id="rId38"/>
    <p:sldId id="298" r:id="rId39"/>
    <p:sldId id="299" r:id="rId40"/>
    <p:sldId id="300" r:id="rId41"/>
    <p:sldId id="274" r:id="rId42"/>
    <p:sldId id="275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9495D4E8-84C6-D2E0-D32F-595BD1B6871E}" name="Nathan Carlson" initials="NC" userId="80dd54df7614b366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E1B32"/>
    <a:srgbClr val="FF6E67"/>
    <a:srgbClr val="81E5A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972" autoAdjust="0"/>
    <p:restoredTop sz="94619" autoAdjust="0"/>
  </p:normalViewPr>
  <p:slideViewPr>
    <p:cSldViewPr snapToGrid="0">
      <p:cViewPr varScale="1">
        <p:scale>
          <a:sx n="107" d="100"/>
          <a:sy n="107" d="100"/>
        </p:scale>
        <p:origin x="91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microsoft.com/office/2018/10/relationships/authors" Target="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natha\Alabama\baker%20Research\Void-Study\Non-code\Comsol%20sim\Comsol_Result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natha\Downloads\Power%20Cycling%20with%20right%20void%20content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natha\Alabama\baker%20Research\Void-Study\Non-code\Comsol%20sim\Comsol_Results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natha\Downloads\Power%20Cycling%20with%20right%20void%20content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Simulated Steady-State Temperature</a:t>
            </a:r>
            <a:r>
              <a:rPr lang="en-US" baseline="0"/>
              <a:t> Variation </a:t>
            </a:r>
            <a:r>
              <a:rPr lang="en-US"/>
              <a:t>of Junction</a:t>
            </a:r>
            <a:r>
              <a:rPr lang="en-US" baseline="0"/>
              <a:t> (degC)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v>x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'Void % Results 24A'!$B$33:$B$42</c:f>
              <c:numCache>
                <c:formatCode>General</c:formatCode>
                <c:ptCount val="10"/>
                <c:pt idx="0">
                  <c:v>0</c:v>
                </c:pt>
                <c:pt idx="1">
                  <c:v>1</c:v>
                </c:pt>
                <c:pt idx="2">
                  <c:v>5</c:v>
                </c:pt>
                <c:pt idx="3">
                  <c:v>10</c:v>
                </c:pt>
                <c:pt idx="4">
                  <c:v>15</c:v>
                </c:pt>
                <c:pt idx="5">
                  <c:v>20</c:v>
                </c:pt>
                <c:pt idx="6">
                  <c:v>25</c:v>
                </c:pt>
                <c:pt idx="7">
                  <c:v>30</c:v>
                </c:pt>
                <c:pt idx="8">
                  <c:v>35</c:v>
                </c:pt>
                <c:pt idx="9">
                  <c:v>40</c:v>
                </c:pt>
              </c:numCache>
            </c:numRef>
          </c:xVal>
          <c:yVal>
            <c:numRef>
              <c:f>'Void % Results 24A'!$H$33:$H$42</c:f>
              <c:numCache>
                <c:formatCode>General</c:formatCode>
                <c:ptCount val="10"/>
                <c:pt idx="0">
                  <c:v>55.980000000000004</c:v>
                </c:pt>
                <c:pt idx="1">
                  <c:v>56.096000000000004</c:v>
                </c:pt>
                <c:pt idx="2">
                  <c:v>56.855000000000004</c:v>
                </c:pt>
                <c:pt idx="3">
                  <c:v>57.933000000000007</c:v>
                </c:pt>
                <c:pt idx="4">
                  <c:v>59.14</c:v>
                </c:pt>
                <c:pt idx="5">
                  <c:v>60.428000000000011</c:v>
                </c:pt>
                <c:pt idx="6">
                  <c:v>61.850999999999999</c:v>
                </c:pt>
                <c:pt idx="7">
                  <c:v>63.837999999999994</c:v>
                </c:pt>
                <c:pt idx="8">
                  <c:v>66.294000000000011</c:v>
                </c:pt>
                <c:pt idx="9">
                  <c:v>69.438999999999993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0F6B-4CF2-8955-7FA53C63F89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9261216"/>
        <c:axId val="9262656"/>
      </c:scatterChart>
      <c:valAx>
        <c:axId val="926121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Void</a:t>
                </a:r>
                <a:r>
                  <a:rPr lang="en-US" baseline="0"/>
                  <a:t> %</a:t>
                </a:r>
                <a:endParaRPr 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262656"/>
        <c:crosses val="autoZero"/>
        <c:crossBetween val="midCat"/>
      </c:valAx>
      <c:valAx>
        <c:axId val="9262656"/>
        <c:scaling>
          <c:orientation val="minMax"/>
          <c:min val="5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Thermal Variation (degC)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26121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cap="none" spc="0" normalizeH="0" baseline="0">
                <a:solidFill>
                  <a:schemeClr val="dk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pPr>
            <a:r>
              <a:rPr lang="en-US" dirty="0"/>
              <a:t>Voids Influence on Lifetime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cap="none" spc="0" normalizeH="0" baseline="0">
              <a:solidFill>
                <a:schemeClr val="dk1">
                  <a:lumMod val="50000"/>
                  <a:lumOff val="50000"/>
                </a:schemeClr>
              </a:solidFill>
              <a:latin typeface="+mj-lt"/>
              <a:ea typeface="+mj-ea"/>
              <a:cs typeface="+mj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Sheet1!$K$4</c:f>
              <c:strCache>
                <c:ptCount val="1"/>
                <c:pt idx="0">
                  <c:v>Void Content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diamond"/>
            <c:size val="6"/>
            <c:spPr>
              <a:solidFill>
                <a:schemeClr val="lt1"/>
              </a:solidFill>
              <a:ln w="15875">
                <a:solidFill>
                  <a:schemeClr val="accent2"/>
                </a:solidFill>
                <a:round/>
              </a:ln>
              <a:effectLst/>
            </c:spPr>
          </c:marker>
          <c:trendline>
            <c:spPr>
              <a:ln w="19050" cap="rnd">
                <a:solidFill>
                  <a:schemeClr val="accent2"/>
                </a:solidFill>
              </a:ln>
              <a:effectLst/>
            </c:spPr>
            <c:trendlineType val="linear"/>
            <c:dispRSqr val="0"/>
            <c:dispEq val="0"/>
          </c:trendline>
          <c:trendline>
            <c:spPr>
              <a:ln w="19050" cap="rnd">
                <a:solidFill>
                  <a:schemeClr val="accent2"/>
                </a:solidFill>
              </a:ln>
              <a:effectLst/>
            </c:spPr>
            <c:trendlineType val="linear"/>
            <c:dispRSqr val="1"/>
            <c:dispEq val="0"/>
            <c:trendlineLbl>
              <c:layout>
                <c:manualLayout>
                  <c:x val="-0.23945666301062418"/>
                  <c:y val="5.1619844958814436E-2"/>
                </c:manualLayout>
              </c:layout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900" b="0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xVal>
            <c:numRef>
              <c:f>Sheet1!$K$5:$K$14</c:f>
              <c:numCache>
                <c:formatCode>0.0%</c:formatCode>
                <c:ptCount val="10"/>
                <c:pt idx="0">
                  <c:v>0.18382000000000001</c:v>
                </c:pt>
                <c:pt idx="1">
                  <c:v>0.21417999999999998</c:v>
                </c:pt>
                <c:pt idx="2">
                  <c:v>0.17030999999999999</c:v>
                </c:pt>
                <c:pt idx="3">
                  <c:v>0.22097999999999998</c:v>
                </c:pt>
                <c:pt idx="4">
                  <c:v>0.16009000000000001</c:v>
                </c:pt>
                <c:pt idx="5">
                  <c:v>5.2720000000000003E-2</c:v>
                </c:pt>
                <c:pt idx="6">
                  <c:v>0.1016</c:v>
                </c:pt>
                <c:pt idx="7">
                  <c:v>0.13869999999999999</c:v>
                </c:pt>
                <c:pt idx="8">
                  <c:v>8.8999999999999996E-2</c:v>
                </c:pt>
                <c:pt idx="9">
                  <c:v>0.111</c:v>
                </c:pt>
              </c:numCache>
            </c:numRef>
          </c:xVal>
          <c:yVal>
            <c:numRef>
              <c:f>Sheet1!$G$5:$G$14</c:f>
              <c:numCache>
                <c:formatCode>General</c:formatCode>
                <c:ptCount val="10"/>
                <c:pt idx="0">
                  <c:v>19398</c:v>
                </c:pt>
                <c:pt idx="1">
                  <c:v>24693</c:v>
                </c:pt>
                <c:pt idx="2">
                  <c:v>21798</c:v>
                </c:pt>
                <c:pt idx="3">
                  <c:v>23220</c:v>
                </c:pt>
                <c:pt idx="4">
                  <c:v>25977</c:v>
                </c:pt>
                <c:pt idx="5">
                  <c:v>38517</c:v>
                </c:pt>
                <c:pt idx="6">
                  <c:v>34380</c:v>
                </c:pt>
                <c:pt idx="7">
                  <c:v>34539</c:v>
                </c:pt>
                <c:pt idx="8">
                  <c:v>36480</c:v>
                </c:pt>
                <c:pt idx="9">
                  <c:v>37971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115F-488D-9895-CF159D4B057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896631520"/>
        <c:axId val="896625280"/>
      </c:scatterChart>
      <c:valAx>
        <c:axId val="89663152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 dirty="0"/>
                  <a:t>Void Percentage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0%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none" spc="0" normalizeH="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96625280"/>
        <c:crosses val="autoZero"/>
        <c:crossBetween val="midCat"/>
      </c:valAx>
      <c:valAx>
        <c:axId val="8966252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 dirty="0"/>
                  <a:t>Cycles to Failure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96631520"/>
        <c:crosses val="autoZero"/>
        <c:crossBetween val="midCat"/>
      </c:valAx>
      <c:spPr>
        <a:pattFill prst="ltDnDiag">
          <a:fgClr>
            <a:schemeClr val="dk1">
              <a:lumMod val="15000"/>
              <a:lumOff val="85000"/>
            </a:schemeClr>
          </a:fgClr>
          <a:bgClr>
            <a:schemeClr val="lt1"/>
          </a:bgClr>
        </a:pattFill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solidFill>
      <a:schemeClr val="lt1"/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Simulted Average</a:t>
            </a:r>
            <a:r>
              <a:rPr lang="en-US" baseline="0"/>
              <a:t> Solder Stress vs Void %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v>x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'Void % Results 24A'!$B$33:$B$42</c:f>
              <c:numCache>
                <c:formatCode>General</c:formatCode>
                <c:ptCount val="10"/>
                <c:pt idx="0">
                  <c:v>0</c:v>
                </c:pt>
                <c:pt idx="1">
                  <c:v>1</c:v>
                </c:pt>
                <c:pt idx="2">
                  <c:v>5</c:v>
                </c:pt>
                <c:pt idx="3">
                  <c:v>10</c:v>
                </c:pt>
                <c:pt idx="4">
                  <c:v>15</c:v>
                </c:pt>
                <c:pt idx="5">
                  <c:v>20</c:v>
                </c:pt>
                <c:pt idx="6">
                  <c:v>25</c:v>
                </c:pt>
                <c:pt idx="7">
                  <c:v>30</c:v>
                </c:pt>
                <c:pt idx="8">
                  <c:v>35</c:v>
                </c:pt>
                <c:pt idx="9">
                  <c:v>40</c:v>
                </c:pt>
              </c:numCache>
            </c:numRef>
          </c:xVal>
          <c:yVal>
            <c:numRef>
              <c:f>'Void % Results 24A'!$I$33:$I$42</c:f>
              <c:numCache>
                <c:formatCode>0.00E+00</c:formatCode>
                <c:ptCount val="10"/>
                <c:pt idx="0">
                  <c:v>74624000</c:v>
                </c:pt>
                <c:pt idx="1">
                  <c:v>74409000</c:v>
                </c:pt>
                <c:pt idx="2">
                  <c:v>73945000</c:v>
                </c:pt>
                <c:pt idx="3">
                  <c:v>73542000</c:v>
                </c:pt>
                <c:pt idx="4">
                  <c:v>73223000</c:v>
                </c:pt>
                <c:pt idx="5">
                  <c:v>72894000</c:v>
                </c:pt>
                <c:pt idx="6">
                  <c:v>72668000</c:v>
                </c:pt>
                <c:pt idx="7">
                  <c:v>72548000</c:v>
                </c:pt>
                <c:pt idx="8">
                  <c:v>72505000</c:v>
                </c:pt>
                <c:pt idx="9">
                  <c:v>72565000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1426-4828-8B10-1233845AB6A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65901648"/>
        <c:axId val="165902608"/>
      </c:scatterChart>
      <c:valAx>
        <c:axId val="16590164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Void</a:t>
                </a:r>
                <a:r>
                  <a:rPr lang="en-US" baseline="0"/>
                  <a:t> %</a:t>
                </a:r>
                <a:endParaRPr 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5902608"/>
        <c:crosses val="autoZero"/>
        <c:crossBetween val="midCat"/>
      </c:valAx>
      <c:valAx>
        <c:axId val="1659026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Average</a:t>
                </a:r>
                <a:r>
                  <a:rPr lang="en-US" baseline="0"/>
                  <a:t> Von Mieses [N/m^2]</a:t>
                </a:r>
                <a:endParaRPr 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00E+0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590164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cap="none" spc="0" normalizeH="0" baseline="0">
                <a:solidFill>
                  <a:schemeClr val="dk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pPr>
            <a:r>
              <a:rPr lang="en-US" dirty="0"/>
              <a:t>Voids Influence on Lifetime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cap="none" spc="0" normalizeH="0" baseline="0">
              <a:solidFill>
                <a:schemeClr val="dk1">
                  <a:lumMod val="50000"/>
                  <a:lumOff val="50000"/>
                </a:schemeClr>
              </a:solidFill>
              <a:latin typeface="+mj-lt"/>
              <a:ea typeface="+mj-ea"/>
              <a:cs typeface="+mj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Sheet1!$K$4</c:f>
              <c:strCache>
                <c:ptCount val="1"/>
                <c:pt idx="0">
                  <c:v>Void Content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diamond"/>
            <c:size val="6"/>
            <c:spPr>
              <a:solidFill>
                <a:schemeClr val="lt1"/>
              </a:solidFill>
              <a:ln w="15875">
                <a:solidFill>
                  <a:schemeClr val="accent2"/>
                </a:solidFill>
                <a:round/>
              </a:ln>
              <a:effectLst/>
            </c:spPr>
          </c:marker>
          <c:trendline>
            <c:spPr>
              <a:ln w="19050" cap="rnd">
                <a:solidFill>
                  <a:schemeClr val="accent2"/>
                </a:solidFill>
              </a:ln>
              <a:effectLst/>
            </c:spPr>
            <c:trendlineType val="linear"/>
            <c:dispRSqr val="0"/>
            <c:dispEq val="0"/>
          </c:trendline>
          <c:trendline>
            <c:spPr>
              <a:ln w="19050" cap="rnd">
                <a:solidFill>
                  <a:schemeClr val="accent2"/>
                </a:solidFill>
              </a:ln>
              <a:effectLst/>
            </c:spPr>
            <c:trendlineType val="linear"/>
            <c:dispRSqr val="1"/>
            <c:dispEq val="0"/>
            <c:trendlineLbl>
              <c:layout>
                <c:manualLayout>
                  <c:x val="-0.23945666301062418"/>
                  <c:y val="5.1619844958814436E-2"/>
                </c:manualLayout>
              </c:layout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900" b="0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xVal>
            <c:numRef>
              <c:f>Sheet1!$K$5:$K$14</c:f>
              <c:numCache>
                <c:formatCode>0.0%</c:formatCode>
                <c:ptCount val="10"/>
                <c:pt idx="0">
                  <c:v>0.18382000000000001</c:v>
                </c:pt>
                <c:pt idx="1">
                  <c:v>0.21417999999999998</c:v>
                </c:pt>
                <c:pt idx="2">
                  <c:v>0.17030999999999999</c:v>
                </c:pt>
                <c:pt idx="3">
                  <c:v>0.22097999999999998</c:v>
                </c:pt>
                <c:pt idx="4">
                  <c:v>0.16009000000000001</c:v>
                </c:pt>
                <c:pt idx="5">
                  <c:v>5.2720000000000003E-2</c:v>
                </c:pt>
                <c:pt idx="6">
                  <c:v>0.1016</c:v>
                </c:pt>
                <c:pt idx="7">
                  <c:v>0.13869999999999999</c:v>
                </c:pt>
                <c:pt idx="8">
                  <c:v>8.8999999999999996E-2</c:v>
                </c:pt>
                <c:pt idx="9">
                  <c:v>0.111</c:v>
                </c:pt>
              </c:numCache>
            </c:numRef>
          </c:xVal>
          <c:yVal>
            <c:numRef>
              <c:f>Sheet1!$G$5:$G$14</c:f>
              <c:numCache>
                <c:formatCode>General</c:formatCode>
                <c:ptCount val="10"/>
                <c:pt idx="0">
                  <c:v>19398</c:v>
                </c:pt>
                <c:pt idx="1">
                  <c:v>24693</c:v>
                </c:pt>
                <c:pt idx="2">
                  <c:v>21798</c:v>
                </c:pt>
                <c:pt idx="3">
                  <c:v>23220</c:v>
                </c:pt>
                <c:pt idx="4">
                  <c:v>25977</c:v>
                </c:pt>
                <c:pt idx="5">
                  <c:v>38517</c:v>
                </c:pt>
                <c:pt idx="6">
                  <c:v>34380</c:v>
                </c:pt>
                <c:pt idx="7">
                  <c:v>34539</c:v>
                </c:pt>
                <c:pt idx="8">
                  <c:v>36480</c:v>
                </c:pt>
                <c:pt idx="9">
                  <c:v>37971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1982-4FF8-A9CA-BB14AB065FF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896631520"/>
        <c:axId val="896625280"/>
      </c:scatterChart>
      <c:valAx>
        <c:axId val="89663152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 dirty="0"/>
                  <a:t>Void Percentage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0%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none" spc="0" normalizeH="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96625280"/>
        <c:crosses val="autoZero"/>
        <c:crossBetween val="midCat"/>
      </c:valAx>
      <c:valAx>
        <c:axId val="8966252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 dirty="0"/>
                  <a:t>Cycles to Failure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96631520"/>
        <c:crosses val="autoZero"/>
        <c:crossBetween val="midCat"/>
      </c:valAx>
      <c:spPr>
        <a:pattFill prst="ltDnDiag">
          <a:fgClr>
            <a:schemeClr val="dk1">
              <a:lumMod val="15000"/>
              <a:lumOff val="85000"/>
            </a:schemeClr>
          </a:fgClr>
          <a:bgClr>
            <a:schemeClr val="lt1"/>
          </a:bgClr>
        </a:pattFill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solidFill>
      <a:schemeClr val="lt1"/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0">
  <cs:axisTitle>
    <cs:lnRef idx="0"/>
    <cs:fillRef idx="0"/>
    <cs:effectRef idx="0"/>
    <cs:fontRef idx="minor">
      <a:schemeClr val="dk1">
        <a:lumMod val="65000"/>
        <a:lumOff val="3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  <a:alpha val="54000"/>
          </a:schemeClr>
        </a:solidFill>
        <a:round/>
      </a:ln>
    </cs:spPr>
    <cs:defRPr sz="900" kern="1200" cap="none" spc="0" normalizeH="0" baseline="0"/>
  </cs:categoryAxis>
  <cs:chartArea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>
            <a:alpha val="50000"/>
          </a:schemeClr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lt1"/>
      </a:solidFill>
      <a:ln w="1587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8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plotArea>
  <cs:plotArea3D>
    <cs:lnRef idx="0"/>
    <cs:fillRef idx="0"/>
    <cs:effectRef idx="0"/>
    <cs:fontRef idx="minor">
      <a:schemeClr val="dk1"/>
    </cs:fontRef>
    <cs:spPr>
      <a:solidFill>
        <a:schemeClr val="lt1"/>
      </a:solidFill>
    </cs:spPr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dk1">
        <a:lumMod val="50000"/>
        <a:lumOff val="50000"/>
      </a:schemeClr>
    </cs:fontRef>
    <cs:defRPr sz="1600" b="1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  <a:alpha val="54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0">
  <cs:axisTitle>
    <cs:lnRef idx="0"/>
    <cs:fillRef idx="0"/>
    <cs:effectRef idx="0"/>
    <cs:fontRef idx="minor">
      <a:schemeClr val="dk1">
        <a:lumMod val="65000"/>
        <a:lumOff val="3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  <a:alpha val="54000"/>
          </a:schemeClr>
        </a:solidFill>
        <a:round/>
      </a:ln>
    </cs:spPr>
    <cs:defRPr sz="900" kern="1200" cap="none" spc="0" normalizeH="0" baseline="0"/>
  </cs:categoryAxis>
  <cs:chartArea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>
            <a:alpha val="50000"/>
          </a:schemeClr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lt1"/>
      </a:solidFill>
      <a:ln w="1587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8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plotArea>
  <cs:plotArea3D>
    <cs:lnRef idx="0"/>
    <cs:fillRef idx="0"/>
    <cs:effectRef idx="0"/>
    <cs:fontRef idx="minor">
      <a:schemeClr val="dk1"/>
    </cs:fontRef>
    <cs:spPr>
      <a:solidFill>
        <a:schemeClr val="lt1"/>
      </a:solidFill>
    </cs:spPr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dk1">
        <a:lumMod val="50000"/>
        <a:lumOff val="50000"/>
      </a:schemeClr>
    </cs:fontRef>
    <cs:defRPr sz="1600" b="1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  <a:alpha val="54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wall>
</cs:chartStyle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23:34:38.59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858 1114 24575,'13'-10'0,"-11"9"0,0-1 0,0 1 0,-1 0 0,1-1 0,0 1 0,-1-1 0,1 0 0,-1 1 0,2-4 0,-1 2 0,-1 0 0,1-1 0,-1 1 0,0 0 0,0-1 0,0 0 0,0 1 0,-1-1 0,1 1 0,-1-1 0,0 0 0,0 1 0,-1-1 0,1 0 0,-1 1 0,1-1 0,-1 1 0,0-1 0,-3-5 0,-2-4 0,-1-1 0,0 2 0,-14-19 0,11 17 0,-23-34 0,-50-79 0,74 111 0,1-1 0,1 0 0,0 0 0,2 0 0,0 0 0,-4-25 0,5 10 0,-2 0 0,-1 1 0,-18-49 0,-4-2 0,18 48 0,-2 0 0,-1 1 0,-35-60 0,43 84 0,-12-18 0,17 26 0,1 0 0,-1 0 0,1 0 0,0 0 0,-1 0 0,1 0 0,0 0 0,-1 0 0,1 0 0,0 0 0,0 0 0,0 0 0,0 0 0,0 0 0,0 0 0,0 0 0,1 0 0,-1 0 0,0 0 0,1 0 0,-1 0 0,0 0 0,1 0 0,0-2 0,0 3 0,0-1 0,0 0 0,0 1 0,0-1 0,0 0 0,0 1 0,0-1 0,0 1 0,0 0 0,0-1 0,0 1 0,0 0 0,0 0 0,0 0 0,0-1 0,0 1 0,0 0 0,1 0 0,-1 1 0,0-1 0,0 0 0,0 0 0,0 0 0,0 1 0,0-1 0,0 1 0,0-1 0,1 1 0,2 1 0,-1 0 0,1 0 0,-1 0 0,1 0 0,-1 1 0,5 4 0,-5-4 0,0 1 0,-1-1 0,1 1 0,-1 0 0,0 0 0,0 0 0,0 0 0,0 0 0,-1 1 0,1-1 0,0 7 0,0 3 0,-1 1 0,0 18 0,-1-22 0,0 0 0,1 0 0,0 0 0,5 22 0,-1-12 0,-4-17 0,-1 0 0,1-1 0,0 1 0,0 0 0,0 0 0,1-1 0,0 1 0,1 3 0,-2-7 0,-1 0 0,0 0 0,1 0 0,-1 0 0,1 0 0,-1 0 0,0 0 0,1 0 0,-1 0 0,1 0 0,-1 0 0,0 0 0,1 0 0,-1-1 0,0 1 0,1 0 0,-1 0 0,1 0 0,-1-1 0,0 1 0,1 0 0,-1 0 0,0-1 0,0 1 0,1 0 0,-1 0 0,0-1 0,0 1 0,1 0 0,-1-1 0,0 1 0,0 0 0,0-1 0,0 1 0,1-1 0,7-13 0,-2 0 0,-1 0 0,0-1 0,-1 1 0,0-1 0,-2 0 0,1 0 0,-2-1 0,0 1 0,-1 0 0,-1 0 0,0 0 0,-5-24 0,2-9 0,4 36 0,-1 0 0,-1 0 0,-3-15 0,1 15 0,2 17 0,5 22 0,0-11 0,1 12 0,1 0 0,17 49 0,4-13 0,-16-42 0,7 28 0,-10-30 0,17 38 0,-14-42 0,0-1 0,0 0 0,24 26 0,-32-40 0,0 1 0,-1 0 0,1 0 0,-1 0 0,0 0 0,0 0 0,1 0 0,-1 0 0,-1 1 0,1-1 0,0 0 0,-1 1 0,1-1 0,-1 0 0,1 1 0,-1-1 0,0 1 0,0-1 0,0 0 0,-1 1 0,1-1 0,-1 4 0,-1-1 0,0 0 0,-1 1 0,0-1 0,1 0 0,-2 0 0,1 0 0,0-1 0,-7 6 0,-35 47 0,2 2 0,-47 86 0,82-130 0,0 0 0,2 1 0,-1 0 0,2 0 0,0 0 0,1 1 0,-2 17 0,1 14 0,1 55 0,4-60 0,-1-27 0,0 0 0,0-1 0,-2 1 0,0-1 0,0 1 0,-2-1 0,0 0 0,0 0 0,-2-1 0,0 0 0,0 0 0,-1-1 0,-11 14 0,8-12 0,6-9 0,0 1 0,0-1 0,-1 0 0,-11 11 0,16-17 0,1 1 0,-1-1 0,1 0 0,-1 1 0,0-1 0,1 0 0,-1 1 0,1-1 0,-1 0 0,0 0 0,1 1 0,-1-1 0,0 0 0,1 0 0,-1 0 0,0 0 0,1 0 0,-1 0 0,0 0 0,0 0 0,1 0 0,-1 0 0,0-1 0,1 1 0,-1 0 0,1 0 0,-1 0 0,0-1 0,1 1 0,-1 0 0,1-1 0,-1 1 0,0-1 0,1 1 0,-1-1 0,1 1 0,0-1 0,-1 1 0,1-1 0,-1 1 0,1-1 0,0 0 0,-1 1 0,1-1 0,0-1 0,-2-2 0,1 0 0,-1-1 0,1 1 0,0 0 0,0-10 0,1-101 0,1 77 0,-1 0 0,-11-76 0,-7 32 0,-6-31 0,20 92 0,2-1 0,1 1 0,1-30 0,5 2 0,-2 28 0,-1 1 0,-1-1 0,-1 1 0,-4-36 0,-24-53 0,19 79 0,7 24 0,1 0 0,-1 0 0,1 1 0,1-1 0,-1 0 0,1 0 0,0 0 0,1 0 0,-1 0 0,3-7 0,-3 13 0,0 0 0,0 0 0,0 0 0,0 0 0,0 0 0,0 0 0,0 1 0,0-1 0,0 0 0,0 0 0,0 0 0,0 0 0,0 0 0,0 0 0,0 0 0,1 0 0,-1 0 0,0 0 0,0 0 0,0 0 0,0 0 0,0 0 0,0 0 0,0 0 0,0 1 0,0-1 0,1 0 0,-1 0 0,0 0 0,0 0 0,0 0 0,0 0 0,0 0 0,0-1 0,0 1 0,0 0 0,1 0 0,-1 0 0,0 0 0,0 0 0,0 0 0,0 0 0,0 0 0,0 0 0,0 0 0,0 0 0,0 0 0,0 0 0,1 0 0,-1 0 0,0 0 0,0 0 0,0-1 0,0 1 0,0 0 0,0 0 0,0 0 0,0 0 0,0 0 0,0 0 0,0 0 0,0 0 0,0-1 0,4 12 0,-4-11 0,12 50 0,-1 0 0,-3 1 0,-2 0 0,0 82 0,-17 69 0,0 31 0,2-29 0,-1 90 0,14 1081 0,-5-1282 0,-20 144 0,18-225 0,1-21 0,1-23 0,6-260 0,0 237 0,2 0 0,2 1 0,21-68 0,26-35 0,4-14 0,-49 134 0,-2-1 0,7-64 0,-9-25 0,7-65 0,-13 185 0,7-63 0,-7 64 0,-1 0 0,0-1 0,-1 1 0,1 0 0,-1 0 0,0 0 0,-1 0 0,0 1 0,-2-7 0,4 11 0,0 1 0,-1-1 0,1 0 0,0 1 0,-1-1 0,1 1 0,-1-1 0,1 1 0,-1-1 0,1 0 0,-1 1 0,1 0 0,-1-1 0,1 1 0,-1-1 0,0 1 0,1 0 0,-1-1 0,1 1 0,-1 0 0,0 0 0,0-1 0,1 1 0,-1 0 0,0 0 0,1 0 0,-1 0 0,0 0 0,0 0 0,1 0 0,-1 0 0,0 0 0,1 0 0,-1 1 0,0-1 0,1 0 0,-1 0 0,0 1 0,1-1 0,-1 0 0,0 1 0,1-1 0,-1 1 0,1-1 0,-2 1 0,-2 3 0,0-1 0,0 1 0,1 0 0,-6 8 0,-21 31 0,-36 70 0,-15 54 0,36-72 0,31-64 0,1 0 0,2 1 0,1 0 0,1 0 0,-4 36 0,-3 82 0,15-125 0,2 0 0,0-1 0,2 1 0,5 27 0,4-6 0,2 1 0,1-2 0,3 0 0,33 61 0,-13-35 0,-16-28 0,50 73 0,-61-101 0,2 3 0,1-1 0,0 0 0,25 22 0,-26-28 0,76 56 0,-79-61 0,0 0 0,1 0 0,0-1 0,0 0 0,0-1 0,1-1 0,13 3 0,3-1 0,1-2 0,0-1 0,-1-1 0,33-4 0,-48 0 0,1 0 0,-1-1 0,0 0 0,-1-1 0,1 0 0,19-12 0,-13 7 0,34-13 0,-32 17 0,31-4 0,-32 7 0,0-1 0,30-10 0,-44 12 0,-1 0 0,0-1 0,0 1 0,0-1 0,-1 0 0,1 0 0,-1-1 0,1 1 0,-1-1 0,0 0 0,0 0 0,-1 0 0,6-9 0,-8 11 0,0 1 0,-1 0 0,1-1 0,-1 1 0,1 0 0,-1-1 0,0 1 0,0-1 0,1 1 0,-1-1 0,0 1 0,0 0 0,-1-1 0,1 1 0,0-1 0,0 1 0,-1-1 0,1 1 0,0 0 0,-1-1 0,0 1 0,1 0 0,-1-1 0,0 1 0,0 0 0,1 0 0,-1 0 0,0 0 0,0 0 0,0 0 0,-2-1 0,-3-3 0,0 0 0,0 0 0,0 1 0,-11-5 0,-21-10 0,-2 2 0,0 2 0,-67-17 0,-129-14 0,231 46 0,-214-28 0,-46-8 0,222 31 0,0 1 0,0 2 0,-44 3 0,17 0 0,68-1 0,0 0 0,0 0 0,1 0 0,-1 0 0,0 1 0,0-1 0,1 0 0,-4 2 0,7 2 0,12 2 0,50 15 0,120 23 0,74-7 0,-1-19 0,-197-18 0,-1-3 0,78-13 0,-30-9 0,-30 7 0,39-14 0,-76 19 0,0 3 0,48-7 0,-88 17 0,6-1 0,0 1 0,-1-1 0,1-1 0,9-2 0,-15 4 0,1-1 0,0 1 0,0-1 0,0 1 0,0 0 0,0-1 0,-1 1 0,1-1 0,0 0 0,-1 1 0,1-1 0,0 0 0,-1 1 0,1-1 0,0 0 0,-1 0 0,1 1 0,-1-1 0,0 0 0,1 0 0,-1 0 0,0 0 0,1 0 0,-1 0 0,0 0 0,0 1 0,0-1 0,0 0 0,0 0 0,0 0 0,0 0 0,0 0 0,0 0 0,0 0 0,0 0 0,-1-1 0,-1-2 0,0-1 0,0 1 0,-1 0 0,1 0 0,-1 0 0,0 0 0,0 1 0,-4-5 0,-32-26 0,19 17 0,-23-22 0,-2 3 0,-59-38 0,1 14 0,-124-51 0,211 104 0,0-1 0,1-1 0,-18-12 0,27 17 0,0-1 0,0 0 0,1 0 0,0-1 0,0 1 0,0-1 0,1 0 0,0 0 0,0 0 0,-4-9 0,7 13 0,0 0 0,0-1 0,1 1 0,-1 0 0,0 0 0,1-1 0,0 1 0,-1 0 0,1-1 0,0 1 0,0-1 0,0 1 0,1 0 0,-1-1 0,1 1 0,-1 0 0,1-1 0,0 1 0,-1 0 0,1 0 0,0 0 0,1 0 0,-1 0 0,0 0 0,0 0 0,1 0 0,0 0 0,-1 0 0,1 1 0,0-1 0,2-2 0,3 1 0,-1-1 0,0 0 0,1 1 0,0 1 0,-1-1 0,1 1 0,0 0 0,0 0 0,10 0 0,2 0 0,0 1 0,0 0 0,0 2 0,0 0 0,0 1 0,18 5 0,-7 1 0,-1 1 0,0 1 0,28 14 0,36 25 0,92 64 0,-47-27 0,128 91 0,-222-146 0,70 39 0,-74-50 0,58 20 0,-74-32 0,0-2 0,0 0 0,49 5 0,-71-11 0,1 0 0,-1 0 0,1 0 0,0 0 0,-1 0 0,1 0 0,-1-1 0,1 1 0,-1-1 0,1 0 0,-1 0 0,1 0 0,-1 0 0,0 0 0,0 0 0,1-1 0,2-2 0,-4 3 0,0-1 0,0 1 0,0-1 0,0 1 0,-1-1 0,1 0 0,0 1 0,-1-1 0,1 0 0,-1 0 0,0 1 0,1-1 0,-1 0 0,0 0 0,0 1 0,0-1 0,-1 0 0,1 0 0,0 0 0,-1 1 0,1-1 0,-1 0 0,1 1 0,-1-1 0,0 0 0,-1-1 0,-3-7 0,-1 0 0,-1 0 0,0 1 0,0 0 0,-16-15 0,12 12 0,-119-117 0,-36-39 0,122 120 0,-99-82 0,-112-70 0,121 90 0,66 51 0,-101-66 0,166 123 0,-57-35 0,-101-83 0,143 103 0,-1-2 0,2 1 0,-19-28 0,27 32 0,0-1 0,0 0 0,1 0 0,1-1 0,-9-30 0,16 43 0,-1 0 0,0 1 0,1-1 0,-1 0 0,1 0 0,0 0 0,0 0 0,0 0 0,0 0 0,0 0 0,1 0 0,0-3 0,0 4 0,0-1 0,1 1 0,-1 0 0,0 0 0,1 0 0,-1 0 0,1 1 0,-1-1 0,1 0 0,0 1 0,0-1 0,0 1 0,0-1 0,0 1 0,3-1 0,4-3 0,0 1 0,0 1 0,0 0 0,1 0 0,-1 1 0,18-2 0,60 1 0,-82 3 0,0 1 0,0-1 0,0 1 0,0 0 0,-1 0 0,1 0 0,0 1 0,-1-1 0,1 1 0,7 5 0,-5-3 0,-1 1 0,0 0 0,-1 1 0,1-1 0,8 12 0,9 13 0,-1 1 0,-2 0 0,-1 2 0,-1 0 0,-2 1 0,15 48 0,1-7 0,-2-4 0,-19-34 0,-9-26 0,1-1 0,0 0 0,1 1 0,0-2 0,11 19 0,-2-10 0,1 0 0,0-2 0,2 1 0,32 26 0,-13-17 0,59 34 0,-84-53 0,1-1 0,0-1 0,1 0 0,-1 0 0,1-1 0,0-1 0,24 4 0,-36-6 0,1-1 0,-1 0 0,0 0 0,0 0 0,1 0 0,-1 0 0,0 0 0,1 0 0,-1 0 0,0 0 0,0 0 0,1 0 0,-1 0 0,0 0 0,1 0 0,-1 0 0,0 0 0,0 0 0,1-1 0,-1 1 0,0 0 0,0 0 0,1 0 0,-1 0 0,0-1 0,0 1 0,1 0 0,-1 0 0,0 0 0,0-1 0,0 1 0,0 0 0,1 0 0,-1-1 0,0 1 0,-6-10 0,-15-7 0,-2 2 0,5 4 0,1 0 0,1-1 0,-22-21 0,-116-123 0,132 130 0,2-1 0,0-1 0,-29-58 0,4-12 0,29 59 0,-24-41 0,36 71 0,0 1 0,-6-18 0,8 19 0,0 0 0,-1 0 0,0 0 0,0 1 0,-1-1 0,-4-6 0,3 8 0,1-1 0,0 1 0,1-1 0,-1 0 0,-2-8 0,5 13 0,1 0 0,-1-1 0,1 1 0,0 0 0,0-1 0,-1 1 0,1-1 0,0 1 0,0 0 0,0-1 0,0 1 0,1-1 0,-1 1 0,0 0 0,0-1 0,1 1 0,-1 0 0,1-1 0,0 1 0,-1 0 0,1 0 0,0-1 0,-1 1 0,1 0 0,0 0 0,0 0 0,0 0 0,0 0 0,0 0 0,0 0 0,2-1 0,2 0 0,-1 0 0,1 0 0,0 0 0,-1 1 0,11-2 0,16-6 0,-30 9 0,1-1 0,-1 0 0,1 1 0,-1-1 0,0 0 0,1 0 0,-1 0 0,0 0 0,0 0 0,1 0 0,-1-1 0,0 1 0,0 0 0,1-3 0,-1 3 0,-1 0 0,0 0 0,0 0 0,0 0 0,0 0 0,1 0 0,-1 0 0,0 0 0,-1 0 0,1 0 0,0 1 0,0-1 0,0 0 0,0 0 0,-1 0 0,1 0 0,0 0 0,-1 0 0,1 0 0,-1 1 0,1-1 0,-1 0 0,0 0 0,1 1 0,-1-1 0,0 0 0,0 0 0,-25-19 0,15 13 0,-141-118 0,145 120 0,1-1 0,0 0 0,1 0 0,0-1 0,0 0 0,-6-9 0,-20-48 0,13 25 0,14 29 0,0 0 0,0-1 0,1 1 0,0-1 0,1 1 0,0-1 0,1 0 0,0-22 0,3 1 0,10-56 0,-12 87 0,2-6 0,-1-1 0,0 1 0,-1 0 0,0-1 0,0 1 0,-1 0 0,1 0 0,-2-1 0,1 1 0,-1 0 0,0 0 0,0 0 0,-1 0 0,0 1 0,0-1 0,-1 1 0,0-1 0,-5-6 0,1 3 0,1 1 0,1-2 0,-10-18 0,14 26 0,1 0 0,0 1 0,0-1 0,0 0 0,0 0 0,0 0 0,1 0 0,-1 0 0,1 0 0,0 0 0,0 0 0,0 0 0,0 0 0,1 0 0,-1 0 0,1 0 0,-1 0 0,1 0 0,0 0 0,2-4 0,6-7 0,-6 9 0,0-1 0,0 1 0,1 0 0,-1 0 0,1 0 0,0 0 0,1 1 0,-1 0 0,9-6 0,-3 4 0,0 0 0,0-1 0,-1 1 0,0-2 0,9-9 0,-14 14 0,-1-1 0,-1 1 0,1-1 0,0 0 0,-1 0 0,0-1 0,0 1 0,0 0 0,-1-1 0,1 1 0,-1-1 0,0 1 0,0-1 0,-1 0 0,1-8 0,-2 7 0,1 1 0,-1-1 0,0 0 0,0 1 0,0-1 0,-1 1 0,0-1 0,0 1 0,0 0 0,-1 0 0,-3-6 0,-4-2 0,0 0 0,-18-18 0,10 12 0,1-4 0,15 19 0,-1 1 0,1-1 0,-1 1 0,1-1 0,-1 1 0,0 0 0,0 0 0,-6-4 0,9 7 0,-1 0 0,0-1 0,1 1 0,-1 0 0,0-1 0,0 1 0,1 0 0,-1 0 0,0 0 0,0 0 0,1 0 0,-1 0 0,0 0 0,0 0 0,1 0 0,-1 0 0,0 0 0,0 1 0,1-1 0,-1 0 0,0 0 0,1 1 0,-1-1 0,0 0 0,1 1 0,-1-1 0,0 1 0,1-1 0,-1 1 0,1-1 0,-1 1 0,1-1 0,-1 1 0,0 1 0,-1 1 0,-1 1 0,1 0 0,0 0 0,-2 6 0,0 4 0,0 0 0,1 0 0,0 0 0,-1 29 0,4 60 0,2-57 0,-4-13 0,0 1 0,-3 0 0,-11 44 0,12-57 0,-3 20 0,-1 71 0,4-43 0,0-21 0,0-5 0,2 74 0,6-68 0,3 0 0,1-1 0,21 63 0,-10-61 0,-14-39 0,0 0 0,-1 1 0,0-1 0,-1 1 0,0 0 0,-1 0 0,1 15 0,-3-11 0,0-1 0,1 1 0,1-1 0,4 17 0,-6-31 0,0 0 0,1-1 0,-1 1 0,0 0 0,0-1 0,0 1 0,0 0 0,0 0 0,0-1 0,0 1 0,0 0 0,0-1 0,0 1 0,0 0 0,0-1 0,-1 1 0,1 0 0,0-1 0,-1 1 0,1 0 0,0-1 0,-1 1 0,1-1 0,0 1 0,-1-1 0,1 1 0,-1-1 0,1 1 0,-1-1 0,-1 1 0,-2 4 0,4-5 0,-1 1 0,1-1 0,0 1 0,0-1 0,0 0 0,0 1 0,0-1 0,0 1 0,0-1 0,0 1 0,0-1 0,0 1 0,0-1 0,0 1 0,0-1 0,0 1 0,0-1 0,0 1 0,1-1 0,-1 0 0,0 1 0,0-1 0,0 1 0,1-1 0,-1 0 0,1 1 0,10 13 0,-9-11 0,24 26 0,35 32 0,-22-24 0,-18-17 0,31 20 0,13 12 0,-57-44 0,0 0 0,0 0 0,-1 1 0,0 0 0,7 13 0,24 55 0,-22-43 0,20 32 0,1-13 0,-20-29 0,23 39 0,-34-49 0,-1 0 0,0 0 0,-1 1 0,0 0 0,-1-1 0,-1 1 0,0 1 0,-1-1 0,-1 24 0,-3-19 0,-6 28 0,6-36 0,0 0 0,1 1 0,0 0 0,1-1 0,1 1 0,1 15 0,0-14-120,2 1-191,-2 0 0,0 0-1,-1 18 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23:34:38.59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858 1114 24575,'13'-10'0,"-11"9"0,0-1 0,0 1 0,-1 0 0,1-1 0,0 1 0,-1-1 0,1 0 0,-1 1 0,2-4 0,-1 2 0,-1 0 0,1-1 0,-1 1 0,0 0 0,0-1 0,0 0 0,0 1 0,-1-1 0,1 1 0,-1-1 0,0 0 0,0 1 0,-1-1 0,1 0 0,-1 1 0,1-1 0,-1 1 0,0-1 0,-3-5 0,-2-4 0,-1-1 0,0 2 0,-14-19 0,11 17 0,-23-34 0,-50-79 0,74 111 0,1-1 0,1 0 0,0 0 0,2 0 0,0 0 0,-4-25 0,5 10 0,-2 0 0,-1 1 0,-18-49 0,-4-2 0,18 48 0,-2 0 0,-1 1 0,-35-60 0,43 84 0,-12-18 0,17 26 0,1 0 0,-1 0 0,1 0 0,0 0 0,-1 0 0,1 0 0,0 0 0,-1 0 0,1 0 0,0 0 0,0 0 0,0 0 0,0 0 0,0 0 0,0 0 0,0 0 0,1 0 0,-1 0 0,0 0 0,1 0 0,-1 0 0,0 0 0,1 0 0,0-2 0,0 3 0,0-1 0,0 0 0,0 1 0,0-1 0,0 0 0,0 1 0,0-1 0,0 1 0,0 0 0,0-1 0,0 1 0,0 0 0,0 0 0,0 0 0,0-1 0,0 1 0,0 0 0,1 0 0,-1 1 0,0-1 0,0 0 0,0 0 0,0 0 0,0 1 0,0-1 0,0 1 0,0-1 0,1 1 0,2 1 0,-1 0 0,1 0 0,-1 0 0,1 0 0,-1 1 0,5 4 0,-5-4 0,0 1 0,-1-1 0,1 1 0,-1 0 0,0 0 0,0 0 0,0 0 0,0 0 0,-1 1 0,1-1 0,0 7 0,0 3 0,-1 1 0,0 18 0,-1-22 0,0 0 0,1 0 0,0 0 0,5 22 0,-1-12 0,-4-17 0,-1 0 0,1-1 0,0 1 0,0 0 0,0 0 0,1-1 0,0 1 0,1 3 0,-2-7 0,-1 0 0,0 0 0,1 0 0,-1 0 0,1 0 0,-1 0 0,0 0 0,1 0 0,-1 0 0,1 0 0,-1 0 0,0 0 0,1 0 0,-1-1 0,0 1 0,1 0 0,-1 0 0,1 0 0,-1-1 0,0 1 0,1 0 0,-1 0 0,0-1 0,0 1 0,1 0 0,-1 0 0,0-1 0,0 1 0,1 0 0,-1-1 0,0 1 0,0 0 0,0-1 0,0 1 0,1-1 0,7-13 0,-2 0 0,-1 0 0,0-1 0,-1 1 0,0-1 0,-2 0 0,1 0 0,-2-1 0,0 1 0,-1 0 0,-1 0 0,0 0 0,-5-24 0,2-9 0,4 36 0,-1 0 0,-1 0 0,-3-15 0,1 15 0,2 17 0,5 22 0,0-11 0,1 12 0,1 0 0,17 49 0,4-13 0,-16-42 0,7 28 0,-10-30 0,17 38 0,-14-42 0,0-1 0,0 0 0,24 26 0,-32-40 0,0 1 0,-1 0 0,1 0 0,-1 0 0,0 0 0,0 0 0,1 0 0,-1 0 0,-1 1 0,1-1 0,0 0 0,-1 1 0,1-1 0,-1 0 0,1 1 0,-1-1 0,0 1 0,0-1 0,0 0 0,-1 1 0,1-1 0,-1 4 0,-1-1 0,0 0 0,-1 1 0,0-1 0,1 0 0,-2 0 0,1 0 0,0-1 0,-7 6 0,-35 47 0,2 2 0,-47 86 0,82-130 0,0 0 0,2 1 0,-1 0 0,2 0 0,0 0 0,1 1 0,-2 17 0,1 14 0,1 55 0,4-60 0,-1-27 0,0 0 0,0-1 0,-2 1 0,0-1 0,0 1 0,-2-1 0,0 0 0,0 0 0,-2-1 0,0 0 0,0 0 0,-1-1 0,-11 14 0,8-12 0,6-9 0,0 1 0,0-1 0,-1 0 0,-11 11 0,16-17 0,1 1 0,-1-1 0,1 0 0,-1 1 0,0-1 0,1 0 0,-1 1 0,1-1 0,-1 0 0,0 0 0,1 1 0,-1-1 0,0 0 0,1 0 0,-1 0 0,0 0 0,1 0 0,-1 0 0,0 0 0,0 0 0,1 0 0,-1 0 0,0-1 0,1 1 0,-1 0 0,1 0 0,-1 0 0,0-1 0,1 1 0,-1 0 0,1-1 0,-1 1 0,0-1 0,1 1 0,-1-1 0,1 1 0,0-1 0,-1 1 0,1-1 0,-1 1 0,1-1 0,0 0 0,-1 1 0,1-1 0,0-1 0,-2-2 0,1 0 0,-1-1 0,1 1 0,0 0 0,0-10 0,1-101 0,1 77 0,-1 0 0,-11-76 0,-7 32 0,-6-31 0,20 92 0,2-1 0,1 1 0,1-30 0,5 2 0,-2 28 0,-1 1 0,-1-1 0,-1 1 0,-4-36 0,-24-53 0,19 79 0,7 24 0,1 0 0,-1 0 0,1 1 0,1-1 0,-1 0 0,1 0 0,0 0 0,1 0 0,-1 0 0,3-7 0,-3 13 0,0 0 0,0 0 0,0 0 0,0 0 0,0 0 0,0 0 0,0 1 0,0-1 0,0 0 0,0 0 0,0 0 0,0 0 0,0 0 0,0 0 0,0 0 0,1 0 0,-1 0 0,0 0 0,0 0 0,0 0 0,0 0 0,0 0 0,0 0 0,0 0 0,0 1 0,0-1 0,1 0 0,-1 0 0,0 0 0,0 0 0,0 0 0,0 0 0,0 0 0,0-1 0,0 1 0,0 0 0,1 0 0,-1 0 0,0 0 0,0 0 0,0 0 0,0 0 0,0 0 0,0 0 0,0 0 0,0 0 0,0 0 0,0 0 0,1 0 0,-1 0 0,0 0 0,0 0 0,0-1 0,0 1 0,0 0 0,0 0 0,0 0 0,0 0 0,0 0 0,0 0 0,0 0 0,0 0 0,0-1 0,4 12 0,-4-11 0,12 50 0,-1 0 0,-3 1 0,-2 0 0,0 82 0,-17 69 0,0 31 0,2-29 0,-1 90 0,14 1081 0,-5-1282 0,-20 144 0,18-225 0,1-21 0,1-23 0,6-260 0,0 237 0,2 0 0,2 1 0,21-68 0,26-35 0,4-14 0,-49 134 0,-2-1 0,7-64 0,-9-25 0,7-65 0,-13 185 0,7-63 0,-7 64 0,-1 0 0,0-1 0,-1 1 0,1 0 0,-1 0 0,0 0 0,-1 0 0,0 1 0,-2-7 0,4 11 0,0 1 0,-1-1 0,1 0 0,0 1 0,-1-1 0,1 1 0,-1-1 0,1 1 0,-1-1 0,1 0 0,-1 1 0,1 0 0,-1-1 0,1 1 0,-1-1 0,0 1 0,1 0 0,-1-1 0,1 1 0,-1 0 0,0 0 0,0-1 0,1 1 0,-1 0 0,0 0 0,1 0 0,-1 0 0,0 0 0,0 0 0,1 0 0,-1 0 0,0 0 0,1 0 0,-1 1 0,0-1 0,1 0 0,-1 0 0,0 1 0,1-1 0,-1 0 0,0 1 0,1-1 0,-1 1 0,1-1 0,-2 1 0,-2 3 0,0-1 0,0 1 0,1 0 0,-6 8 0,-21 31 0,-36 70 0,-15 54 0,36-72 0,31-64 0,1 0 0,2 1 0,1 0 0,1 0 0,-4 36 0,-3 82 0,15-125 0,2 0 0,0-1 0,2 1 0,5 27 0,4-6 0,2 1 0,1-2 0,3 0 0,33 61 0,-13-35 0,-16-28 0,50 73 0,-61-101 0,2 3 0,1-1 0,0 0 0,25 22 0,-26-28 0,76 56 0,-79-61 0,0 0 0,1 0 0,0-1 0,0 0 0,0-1 0,1-1 0,13 3 0,3-1 0,1-2 0,0-1 0,-1-1 0,33-4 0,-48 0 0,1 0 0,-1-1 0,0 0 0,-1-1 0,1 0 0,19-12 0,-13 7 0,34-13 0,-32 17 0,31-4 0,-32 7 0,0-1 0,30-10 0,-44 12 0,-1 0 0,0-1 0,0 1 0,0-1 0,-1 0 0,1 0 0,-1-1 0,1 1 0,-1-1 0,0 0 0,0 0 0,-1 0 0,6-9 0,-8 11 0,0 1 0,-1 0 0,1-1 0,-1 1 0,1 0 0,-1-1 0,0 1 0,0-1 0,1 1 0,-1-1 0,0 1 0,0 0 0,-1-1 0,1 1 0,0-1 0,0 1 0,-1-1 0,1 1 0,0 0 0,-1-1 0,0 1 0,1 0 0,-1-1 0,0 1 0,0 0 0,1 0 0,-1 0 0,0 0 0,0 0 0,0 0 0,-2-1 0,-3-3 0,0 0 0,0 0 0,0 1 0,-11-5 0,-21-10 0,-2 2 0,0 2 0,-67-17 0,-129-14 0,231 46 0,-214-28 0,-46-8 0,222 31 0,0 1 0,0 2 0,-44 3 0,17 0 0,68-1 0,0 0 0,0 0 0,1 0 0,-1 0 0,0 1 0,0-1 0,1 0 0,-4 2 0,7 2 0,12 2 0,50 15 0,120 23 0,74-7 0,-1-19 0,-197-18 0,-1-3 0,78-13 0,-30-9 0,-30 7 0,39-14 0,-76 19 0,0 3 0,48-7 0,-88 17 0,6-1 0,0 1 0,-1-1 0,1-1 0,9-2 0,-15 4 0,1-1 0,0 1 0,0-1 0,0 1 0,0 0 0,0-1 0,-1 1 0,1-1 0,0 0 0,-1 1 0,1-1 0,0 0 0,-1 1 0,1-1 0,0 0 0,-1 0 0,1 1 0,-1-1 0,0 0 0,1 0 0,-1 0 0,0 0 0,1 0 0,-1 0 0,0 0 0,0 1 0,0-1 0,0 0 0,0 0 0,0 0 0,0 0 0,0 0 0,0 0 0,0 0 0,0 0 0,-1-1 0,-1-2 0,0-1 0,0 1 0,-1 0 0,1 0 0,-1 0 0,0 0 0,0 1 0,-4-5 0,-32-26 0,19 17 0,-23-22 0,-2 3 0,-59-38 0,1 14 0,-124-51 0,211 104 0,0-1 0,1-1 0,-18-12 0,27 17 0,0-1 0,0 0 0,1 0 0,0-1 0,0 1 0,0-1 0,1 0 0,0 0 0,0 0 0,-4-9 0,7 13 0,0 0 0,0-1 0,1 1 0,-1 0 0,0 0 0,1-1 0,0 1 0,-1 0 0,1-1 0,0 1 0,0-1 0,0 1 0,1 0 0,-1-1 0,1 1 0,-1 0 0,1-1 0,0 1 0,-1 0 0,1 0 0,0 0 0,1 0 0,-1 0 0,0 0 0,0 0 0,1 0 0,0 0 0,-1 0 0,1 1 0,0-1 0,2-2 0,3 1 0,-1-1 0,0 0 0,1 1 0,0 1 0,-1-1 0,1 1 0,0 0 0,0 0 0,10 0 0,2 0 0,0 1 0,0 0 0,0 2 0,0 0 0,0 1 0,18 5 0,-7 1 0,-1 1 0,0 1 0,28 14 0,36 25 0,92 64 0,-47-27 0,128 91 0,-222-146 0,70 39 0,-74-50 0,58 20 0,-74-32 0,0-2 0,0 0 0,49 5 0,-71-11 0,1 0 0,-1 0 0,1 0 0,0 0 0,-1 0 0,1 0 0,-1-1 0,1 1 0,-1-1 0,1 0 0,-1 0 0,1 0 0,-1 0 0,0 0 0,0 0 0,1-1 0,2-2 0,-4 3 0,0-1 0,0 1 0,0-1 0,0 1 0,-1-1 0,1 0 0,0 1 0,-1-1 0,1 0 0,-1 0 0,0 1 0,1-1 0,-1 0 0,0 0 0,0 1 0,0-1 0,-1 0 0,1 0 0,0 0 0,-1 1 0,1-1 0,-1 0 0,1 1 0,-1-1 0,0 0 0,-1-1 0,-3-7 0,-1 0 0,-1 0 0,0 1 0,0 0 0,-16-15 0,12 12 0,-119-117 0,-36-39 0,122 120 0,-99-82 0,-112-70 0,121 90 0,66 51 0,-101-66 0,166 123 0,-57-35 0,-101-83 0,143 103 0,-1-2 0,2 1 0,-19-28 0,27 32 0,0-1 0,0 0 0,1 0 0,1-1 0,-9-30 0,16 43 0,-1 0 0,0 1 0,1-1 0,-1 0 0,1 0 0,0 0 0,0 0 0,0 0 0,0 0 0,0 0 0,1 0 0,0-3 0,0 4 0,0-1 0,1 1 0,-1 0 0,0 0 0,1 0 0,-1 0 0,1 1 0,-1-1 0,1 0 0,0 1 0,0-1 0,0 1 0,0-1 0,0 1 0,3-1 0,4-3 0,0 1 0,0 1 0,0 0 0,1 0 0,-1 1 0,18-2 0,60 1 0,-82 3 0,0 1 0,0-1 0,0 1 0,0 0 0,-1 0 0,1 0 0,0 1 0,-1-1 0,1 1 0,7 5 0,-5-3 0,-1 1 0,0 0 0,-1 1 0,1-1 0,8 12 0,9 13 0,-1 1 0,-2 0 0,-1 2 0,-1 0 0,-2 1 0,15 48 0,1-7 0,-2-4 0,-19-34 0,-9-26 0,1-1 0,0 0 0,1 1 0,0-2 0,11 19 0,-2-10 0,1 0 0,0-2 0,2 1 0,32 26 0,-13-17 0,59 34 0,-84-53 0,1-1 0,0-1 0,1 0 0,-1 0 0,1-1 0,0-1 0,24 4 0,-36-6 0,1-1 0,-1 0 0,0 0 0,0 0 0,1 0 0,-1 0 0,0 0 0,1 0 0,-1 0 0,0 0 0,0 0 0,1 0 0,-1 0 0,0 0 0,1 0 0,-1 0 0,0 0 0,0 0 0,1-1 0,-1 1 0,0 0 0,0 0 0,1 0 0,-1 0 0,0-1 0,0 1 0,1 0 0,-1 0 0,0 0 0,0-1 0,0 1 0,0 0 0,1 0 0,-1-1 0,0 1 0,-6-10 0,-15-7 0,-2 2 0,5 4 0,1 0 0,1-1 0,-22-21 0,-116-123 0,132 130 0,2-1 0,0-1 0,-29-58 0,4-12 0,29 59 0,-24-41 0,36 71 0,0 1 0,-6-18 0,8 19 0,0 0 0,-1 0 0,0 0 0,0 1 0,-1-1 0,-4-6 0,3 8 0,1-1 0,0 1 0,1-1 0,-1 0 0,-2-8 0,5 13 0,1 0 0,-1-1 0,1 1 0,0 0 0,0-1 0,-1 1 0,1-1 0,0 1 0,0 0 0,0-1 0,0 1 0,1-1 0,-1 1 0,0 0 0,0-1 0,1 1 0,-1 0 0,1-1 0,0 1 0,-1 0 0,1 0 0,0-1 0,-1 1 0,1 0 0,0 0 0,0 0 0,0 0 0,0 0 0,0 0 0,0 0 0,2-1 0,2 0 0,-1 0 0,1 0 0,0 0 0,-1 1 0,11-2 0,16-6 0,-30 9 0,1-1 0,-1 0 0,1 1 0,-1-1 0,0 0 0,1 0 0,-1 0 0,0 0 0,0 0 0,1 0 0,-1-1 0,0 1 0,0 0 0,1-3 0,-1 3 0,-1 0 0,0 0 0,0 0 0,0 0 0,0 0 0,1 0 0,-1 0 0,0 0 0,-1 0 0,1 0 0,0 1 0,0-1 0,0 0 0,0 0 0,-1 0 0,1 0 0,0 0 0,-1 0 0,1 0 0,-1 1 0,1-1 0,-1 0 0,0 0 0,1 1 0,-1-1 0,0 0 0,0 0 0,-25-19 0,15 13 0,-141-118 0,145 120 0,1-1 0,0 0 0,1 0 0,0-1 0,0 0 0,-6-9 0,-20-48 0,13 25 0,14 29 0,0 0 0,0-1 0,1 1 0,0-1 0,1 1 0,0-1 0,1 0 0,0-22 0,3 1 0,10-56 0,-12 87 0,2-6 0,-1-1 0,0 1 0,-1 0 0,0-1 0,0 1 0,-1 0 0,1 0 0,-2-1 0,1 1 0,-1 0 0,0 0 0,0 0 0,-1 0 0,0 1 0,0-1 0,-1 1 0,0-1 0,-5-6 0,1 3 0,1 1 0,1-2 0,-10-18 0,14 26 0,1 0 0,0 1 0,0-1 0,0 0 0,0 0 0,0 0 0,1 0 0,-1 0 0,1 0 0,0 0 0,0 0 0,0 0 0,0 0 0,1 0 0,-1 0 0,1 0 0,-1 0 0,1 0 0,0 0 0,2-4 0,6-7 0,-6 9 0,0-1 0,0 1 0,1 0 0,-1 0 0,1 0 0,0 0 0,1 1 0,-1 0 0,9-6 0,-3 4 0,0 0 0,0-1 0,-1 1 0,0-2 0,9-9 0,-14 14 0,-1-1 0,-1 1 0,1-1 0,0 0 0,-1 0 0,0-1 0,0 1 0,0 0 0,-1-1 0,1 1 0,-1-1 0,0 1 0,0-1 0,-1 0 0,1-8 0,-2 7 0,1 1 0,-1-1 0,0 0 0,0 1 0,0-1 0,-1 1 0,0-1 0,0 1 0,0 0 0,-1 0 0,-3-6 0,-4-2 0,0 0 0,-18-18 0,10 12 0,1-4 0,15 19 0,-1 1 0,1-1 0,-1 1 0,1-1 0,-1 1 0,0 0 0,0 0 0,-6-4 0,9 7 0,-1 0 0,0-1 0,1 1 0,-1 0 0,0-1 0,0 1 0,1 0 0,-1 0 0,0 0 0,0 0 0,1 0 0,-1 0 0,0 0 0,0 0 0,1 0 0,-1 0 0,0 0 0,0 1 0,1-1 0,-1 0 0,0 0 0,1 1 0,-1-1 0,0 0 0,1 1 0,-1-1 0,0 1 0,1-1 0,-1 1 0,1-1 0,-1 1 0,1-1 0,-1 1 0,0 1 0,-1 1 0,-1 1 0,1 0 0,0 0 0,-2 6 0,0 4 0,0 0 0,1 0 0,0 0 0,-1 29 0,4 60 0,2-57 0,-4-13 0,0 1 0,-3 0 0,-11 44 0,12-57 0,-3 20 0,-1 71 0,4-43 0,0-21 0,0-5 0,2 74 0,6-68 0,3 0 0,1-1 0,21 63 0,-10-61 0,-14-39 0,0 0 0,-1 1 0,0-1 0,-1 1 0,0 0 0,-1 0 0,1 15 0,-3-11 0,0-1 0,1 1 0,1-1 0,4 17 0,-6-31 0,0 0 0,1-1 0,-1 1 0,0 0 0,0-1 0,0 1 0,0 0 0,0 0 0,0-1 0,0 1 0,0 0 0,0-1 0,0 1 0,0 0 0,0-1 0,-1 1 0,1 0 0,0-1 0,-1 1 0,1 0 0,0-1 0,-1 1 0,1-1 0,0 1 0,-1-1 0,1 1 0,-1-1 0,1 1 0,-1-1 0,-1 1 0,-2 4 0,4-5 0,-1 1 0,1-1 0,0 1 0,0-1 0,0 0 0,0 1 0,0-1 0,0 1 0,0-1 0,0 1 0,0-1 0,0 1 0,0-1 0,0 1 0,0-1 0,0 1 0,0-1 0,0 1 0,1-1 0,-1 0 0,0 1 0,0-1 0,0 1 0,1-1 0,-1 0 0,1 1 0,10 13 0,-9-11 0,24 26 0,35 32 0,-22-24 0,-18-17 0,31 20 0,13 12 0,-57-44 0,0 0 0,0 0 0,-1 1 0,0 0 0,7 13 0,24 55 0,-22-43 0,20 32 0,1-13 0,-20-29 0,23 39 0,-34-49 0,-1 0 0,0 0 0,-1 1 0,0 0 0,-1-1 0,-1 1 0,0 1 0,-1-1 0,-1 24 0,-3-19 0,-6 28 0,6-36 0,0 0 0,1 1 0,0 0 0,1-1 0,1 1 0,1 15 0,0-14-120,2 1-191,-2 0 0,0 0-1,-1 18 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F0E399-674C-4578-8E49-300B35424D48}" type="datetimeFigureOut">
              <a:rPr lang="en-US" smtClean="0"/>
              <a:t>9/26/2025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A7B10C-67DB-480F-AD56-CC67934C34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3817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A7B10C-67DB-480F-AD56-CC67934C341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792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A7B10C-67DB-480F-AD56-CC67934C341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758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A7B10C-67DB-480F-AD56-CC67934C341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1642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931DF3-7609-819A-49A6-43FDF65457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F3EE2C-5609-ADEC-F56C-012CF3F0A2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84E048-78F2-9DDE-5CF3-A43431616B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02AB5-F7A8-4BFA-A672-CA6713DD3C68}" type="datetimeFigureOut">
              <a:rPr lang="en-US" smtClean="0"/>
              <a:t>9/26/2025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63C43D-2BEA-819D-FFE5-50257A52FC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E1F45D-7956-2A98-1334-F19E2D32B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FF458-CB74-46F9-8DF2-3286CF3B34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4218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635861-5CFB-9A9B-18C6-0D7A9DF1C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856903A-46CD-231C-5217-B190C2A171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129DC8-EB0D-AF2F-8330-8084ED204E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02AB5-F7A8-4BFA-A672-CA6713DD3C68}" type="datetimeFigureOut">
              <a:rPr lang="en-US" smtClean="0"/>
              <a:t>9/26/2025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2FA878-812F-4770-7483-94525F2D28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6E8C82-93AC-F416-422C-727D842450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FF458-CB74-46F9-8DF2-3286CF3B34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1073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5E88731-63E9-A3DA-3572-09CE2DD0048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F6961CD-489E-9D0E-44EB-62DE25705F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12AA6F-9B20-E611-8A6C-014CD3A3C6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02AB5-F7A8-4BFA-A672-CA6713DD3C68}" type="datetimeFigureOut">
              <a:rPr lang="en-US" smtClean="0"/>
              <a:t>9/26/2025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A59C89-8865-CB6F-698F-AF8DB255E1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A074A2-ED6D-477A-E554-A835C73D8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FF458-CB74-46F9-8DF2-3286CF3B34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43425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EB624A-DCF1-6727-4380-E2A8377DB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445A19-29B2-2ABE-8B15-486289FA34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CE59E5-51B0-994E-8E3F-A75C9479FB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02AB5-F7A8-4BFA-A672-CA6713DD3C68}" type="datetimeFigureOut">
              <a:rPr lang="en-US" smtClean="0"/>
              <a:t>9/26/2025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334F38-11A7-D5A7-9F8A-FAE3E65BFA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E670DC-70E3-E04A-A9E1-34B254D69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FF458-CB74-46F9-8DF2-3286CF3B34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8836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46987D-6D15-B634-46C6-5F91F843C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A20154-BA24-B9B7-7901-DB9B2F9307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F94158-55F4-D064-E85B-701CB09295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02AB5-F7A8-4BFA-A672-CA6713DD3C68}" type="datetimeFigureOut">
              <a:rPr lang="en-US" smtClean="0"/>
              <a:t>9/26/2025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12D9B6-DBBC-AC3E-39FA-9DBB209AFE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4FBB5E-A191-69B3-246C-9D1921E0C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FF458-CB74-46F9-8DF2-3286CF3B34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3559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BB4AF1-E05F-D85B-DF02-729CBDD007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25C404-FE30-F5F4-E5CE-5AE87ED231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FBB8A2-506C-177F-3A0C-126EBE33B0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5F377F-7687-23D6-E755-69E93B52F5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02AB5-F7A8-4BFA-A672-CA6713DD3C68}" type="datetimeFigureOut">
              <a:rPr lang="en-US" smtClean="0"/>
              <a:t>9/26/2025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25835-D130-8D0F-38DD-AE4E5B3DE2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942597-966B-030B-A196-E3E8C520A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FF458-CB74-46F9-8DF2-3286CF3B34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325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515723-8F36-CB22-4C11-51FD2E3487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9FD8FC-E1C0-06AD-060D-6A9C1956ED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AC9C8B-5677-1909-0C01-44EAAF0BB6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D1EECEE-8D3B-9566-DAD4-EEA2528C90A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52A410B-2BA6-3C23-837C-714FFF31534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3D39D18-A328-72EC-FCD0-FB9015F94A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02AB5-F7A8-4BFA-A672-CA6713DD3C68}" type="datetimeFigureOut">
              <a:rPr lang="en-US" smtClean="0"/>
              <a:t>9/26/2025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9EFA3C9-88D8-3CFA-1D70-6777DDBBDC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485BA5-2F0D-5F16-E351-DF7B14AA4C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FF458-CB74-46F9-8DF2-3286CF3B34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546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C36EA4-40A7-B53F-FF0D-51BC51BA3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28C4B51-B77D-96D4-A94A-8219DF85F3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02AB5-F7A8-4BFA-A672-CA6713DD3C68}" type="datetimeFigureOut">
              <a:rPr lang="en-US" smtClean="0"/>
              <a:t>9/26/2025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BF8B43-032F-E968-1D3F-0EE1CB1945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506F37-4BFA-1DF2-1900-750E4FF74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FF458-CB74-46F9-8DF2-3286CF3B34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0512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14B632B-126A-5BFE-A752-8C57CF60D3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02AB5-F7A8-4BFA-A672-CA6713DD3C68}" type="datetimeFigureOut">
              <a:rPr lang="en-US" smtClean="0"/>
              <a:t>9/26/2025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A592AE-F38E-D927-A455-8F1BA68DC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7F0B90-7671-0392-0A23-C5BFADA483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FF458-CB74-46F9-8DF2-3286CF3B34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7506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23641-04F6-266E-9ED9-8CA005B7D1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2A90A2-01FD-27BC-F0FB-359C53975F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CE481D-2577-31E8-C057-E903201341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1A54FA-261B-2984-57BD-D1F3EC47D1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02AB5-F7A8-4BFA-A672-CA6713DD3C68}" type="datetimeFigureOut">
              <a:rPr lang="en-US" smtClean="0"/>
              <a:t>9/26/2025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FD3CCA-A72D-2A3B-8FE8-2DD5421F53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07C1A2-091B-A309-DBAA-D47A114D43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FF458-CB74-46F9-8DF2-3286CF3B34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4027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BA555-1A5D-0552-50BC-A8ADF15217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D43B6F1-BA9B-2415-771B-E050C37353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AE12F7-16BA-C088-E4ED-F8365A36A8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9BE524-896A-B854-0786-EAED41D61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02AB5-F7A8-4BFA-A672-CA6713DD3C68}" type="datetimeFigureOut">
              <a:rPr lang="en-US" smtClean="0"/>
              <a:t>9/26/2025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CEB428-98AC-9575-E012-20DCBAAA76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9CD60D-9F12-9B87-E85D-240589AC5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FF458-CB74-46F9-8DF2-3286CF3B34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8263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37C02A7-6B5C-560B-782C-CFB304EF3F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AB2849-7770-B7B2-58AB-BBA843F1C1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A3CF4E-75B3-A27C-5BC2-EC22F721854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F702AB5-F7A8-4BFA-A672-CA6713DD3C68}" type="datetimeFigureOut">
              <a:rPr lang="en-US" smtClean="0"/>
              <a:t>9/26/2025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0AEEA1-6B4C-A385-6BF8-2FBEEBAA3A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C53814-5EED-CE24-D805-CC480D48A2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89FF458-CB74-46F9-8DF2-3286CF3B34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3886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13" Type="http://schemas.openxmlformats.org/officeDocument/2006/relationships/image" Target="../media/image20.png"/><Relationship Id="rId3" Type="http://schemas.openxmlformats.org/officeDocument/2006/relationships/image" Target="../media/image90.png"/><Relationship Id="rId7" Type="http://schemas.openxmlformats.org/officeDocument/2006/relationships/image" Target="../media/image161.png"/><Relationship Id="rId12" Type="http://schemas.openxmlformats.org/officeDocument/2006/relationships/image" Target="../media/image17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0.png"/><Relationship Id="rId11" Type="http://schemas.openxmlformats.org/officeDocument/2006/relationships/image" Target="../media/image19.png"/><Relationship Id="rId5" Type="http://schemas.openxmlformats.org/officeDocument/2006/relationships/image" Target="../media/image150.png"/><Relationship Id="rId10" Type="http://schemas.openxmlformats.org/officeDocument/2006/relationships/image" Target="../media/image180.png"/><Relationship Id="rId4" Type="http://schemas.openxmlformats.org/officeDocument/2006/relationships/image" Target="../media/image1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17" Type="http://schemas.openxmlformats.org/officeDocument/2006/relationships/image" Target="../media/image41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5" Type="http://schemas.openxmlformats.org/officeDocument/2006/relationships/image" Target="../media/image3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Relationship Id="rId14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0.png"/><Relationship Id="rId3" Type="http://schemas.openxmlformats.org/officeDocument/2006/relationships/image" Target="../media/image42.png"/><Relationship Id="rId7" Type="http://schemas.openxmlformats.org/officeDocument/2006/relationships/image" Target="../media/image310.png"/><Relationship Id="rId12" Type="http://schemas.openxmlformats.org/officeDocument/2006/relationships/image" Target="../media/image36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11" Type="http://schemas.openxmlformats.org/officeDocument/2006/relationships/image" Target="../media/image46.png"/><Relationship Id="rId5" Type="http://schemas.openxmlformats.org/officeDocument/2006/relationships/image" Target="../media/image44.png"/><Relationship Id="rId10" Type="http://schemas.openxmlformats.org/officeDocument/2006/relationships/image" Target="../media/image340.png"/><Relationship Id="rId4" Type="http://schemas.openxmlformats.org/officeDocument/2006/relationships/image" Target="../media/image43.png"/><Relationship Id="rId9" Type="http://schemas.openxmlformats.org/officeDocument/2006/relationships/image" Target="../media/image3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0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0.png"/><Relationship Id="rId2" Type="http://schemas.openxmlformats.org/officeDocument/2006/relationships/image" Target="../media/image56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ti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tif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65.png"/><Relationship Id="rId4" Type="http://schemas.microsoft.com/office/2007/relationships/hdphoto" Target="../media/hdphoto1.wdp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tif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2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7.xml"/><Relationship Id="rId10" Type="http://schemas.openxmlformats.org/officeDocument/2006/relationships/image" Target="../media/image7.png"/><Relationship Id="rId9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0.png"/><Relationship Id="rId7" Type="http://schemas.openxmlformats.org/officeDocument/2006/relationships/image" Target="../media/image11.tif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FB8F4EA4-BD26-B631-75C1-0B2E2A118F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4882" y="5580613"/>
            <a:ext cx="5602236" cy="85191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1F9DE47-E070-3A9E-7762-EF6665485405}"/>
              </a:ext>
            </a:extLst>
          </p:cNvPr>
          <p:cNvSpPr/>
          <p:nvPr/>
        </p:nvSpPr>
        <p:spPr>
          <a:xfrm>
            <a:off x="0" y="0"/>
            <a:ext cx="12192000" cy="4638675"/>
          </a:xfrm>
          <a:prstGeom prst="rect">
            <a:avLst/>
          </a:prstGeom>
          <a:solidFill>
            <a:srgbClr val="9E1B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red and white logo&#10;&#10;Description automatically generated">
            <a:extLst>
              <a:ext uri="{FF2B5EF4-FFF2-40B4-BE49-F238E27FC236}">
                <a16:creationId xmlns:a16="http://schemas.microsoft.com/office/drawing/2014/main" id="{8BD0211C-A5BC-990F-EB40-D262FFC7EE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2013" y="4189370"/>
            <a:ext cx="967969" cy="96796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9212711-5C28-560D-4AF4-CE3387F1F991}"/>
              </a:ext>
            </a:extLst>
          </p:cNvPr>
          <p:cNvSpPr txBox="1"/>
          <p:nvPr/>
        </p:nvSpPr>
        <p:spPr>
          <a:xfrm>
            <a:off x="2185598" y="1285162"/>
            <a:ext cx="78207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Baskerville Old Face" panose="020F0502020204030204" pitchFamily="18" charset="0"/>
                <a:cs typeface="Times New Roman" panose="02020603050405020304" pitchFamily="18" charset="0"/>
              </a:rPr>
              <a:t>Impact of Solder Voids on Power Device Thermal Impedance Using Transient System Analysis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6084F69-5D1E-8045-DCD6-B0B6285AFD01}"/>
              </a:ext>
            </a:extLst>
          </p:cNvPr>
          <p:cNvSpPr txBox="1"/>
          <p:nvPr/>
        </p:nvSpPr>
        <p:spPr>
          <a:xfrm>
            <a:off x="883701" y="2949533"/>
            <a:ext cx="444137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Nathan Carlson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Dept. of Electrical and Computer Engineering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The University of Alabama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ncarlson@crimson.ua.edu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BC3B74-C094-75EB-4BF8-1FB10F380E6E}"/>
              </a:ext>
            </a:extLst>
          </p:cNvPr>
          <p:cNvSpPr txBox="1"/>
          <p:nvPr/>
        </p:nvSpPr>
        <p:spPr>
          <a:xfrm>
            <a:off x="6676432" y="2946379"/>
            <a:ext cx="444137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Dr. Nicholas Baker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Dept. of Electrical and Computer Engineering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The University of Alabama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nbaker2@crimson.ua.edu</a:t>
            </a:r>
          </a:p>
        </p:txBody>
      </p:sp>
    </p:spTree>
    <p:extLst>
      <p:ext uri="{BB962C8B-B14F-4D97-AF65-F5344CB8AC3E}">
        <p14:creationId xmlns:p14="http://schemas.microsoft.com/office/powerpoint/2010/main" val="20169547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9CBC6BA-2D92-8E8E-03E6-9FFA5B4D1439}"/>
              </a:ext>
            </a:extLst>
          </p:cNvPr>
          <p:cNvSpPr/>
          <p:nvPr/>
        </p:nvSpPr>
        <p:spPr>
          <a:xfrm>
            <a:off x="0" y="290286"/>
            <a:ext cx="6590393" cy="609600"/>
          </a:xfrm>
          <a:prstGeom prst="rect">
            <a:avLst/>
          </a:prstGeom>
          <a:solidFill>
            <a:srgbClr val="9E1B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ight Triangle 2">
            <a:extLst>
              <a:ext uri="{FF2B5EF4-FFF2-40B4-BE49-F238E27FC236}">
                <a16:creationId xmlns:a16="http://schemas.microsoft.com/office/drawing/2014/main" id="{74956472-A962-668E-D3EB-34926ECAD514}"/>
              </a:ext>
            </a:extLst>
          </p:cNvPr>
          <p:cNvSpPr/>
          <p:nvPr/>
        </p:nvSpPr>
        <p:spPr>
          <a:xfrm>
            <a:off x="6590393" y="290286"/>
            <a:ext cx="674914" cy="609600"/>
          </a:xfrm>
          <a:prstGeom prst="rtTriangle">
            <a:avLst/>
          </a:prstGeom>
          <a:solidFill>
            <a:srgbClr val="9E1B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19878A-6CBA-F365-1588-20B6B373D51F}"/>
              </a:ext>
            </a:extLst>
          </p:cNvPr>
          <p:cNvSpPr txBox="1"/>
          <p:nvPr/>
        </p:nvSpPr>
        <p:spPr>
          <a:xfrm>
            <a:off x="258762" y="379642"/>
            <a:ext cx="608761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chemeClr val="bg1"/>
                </a:solidFill>
                <a:latin typeface="Helvetica" panose="020B0604020202020204" pitchFamily="34" charset="0"/>
                <a:ea typeface="Cambria" panose="02040503050406030204" pitchFamily="18" charset="0"/>
                <a:cs typeface="Helvetica" panose="020B0604020202020204" pitchFamily="34" charset="0"/>
              </a:rPr>
              <a:t>Thermal Test Setup</a:t>
            </a:r>
          </a:p>
        </p:txBody>
      </p: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74F0A59C-C91D-94B7-929E-EB328F5C50F0}"/>
              </a:ext>
            </a:extLst>
          </p:cNvPr>
          <p:cNvSpPr/>
          <p:nvPr/>
        </p:nvSpPr>
        <p:spPr>
          <a:xfrm rot="5400000">
            <a:off x="4245397" y="3224043"/>
            <a:ext cx="604837" cy="521411"/>
          </a:xfrm>
          <a:prstGeom prst="triangl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2CDDB1F-A25B-5688-57A8-E7AFD56A06B7}"/>
              </a:ext>
            </a:extLst>
          </p:cNvPr>
          <p:cNvCxnSpPr>
            <a:cxnSpLocks/>
          </p:cNvCxnSpPr>
          <p:nvPr/>
        </p:nvCxnSpPr>
        <p:spPr>
          <a:xfrm>
            <a:off x="4823958" y="3101367"/>
            <a:ext cx="0" cy="76676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F48CF08-619C-10DD-0B73-394DACBEA10A}"/>
              </a:ext>
            </a:extLst>
          </p:cNvPr>
          <p:cNvCxnSpPr>
            <a:cxnSpLocks/>
            <a:stCxn id="5" idx="3"/>
          </p:cNvCxnSpPr>
          <p:nvPr/>
        </p:nvCxnSpPr>
        <p:spPr>
          <a:xfrm flipH="1">
            <a:off x="2346746" y="3484749"/>
            <a:ext cx="1940364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5E29806-D898-8D52-ED05-DA595AB14D55}"/>
              </a:ext>
            </a:extLst>
          </p:cNvPr>
          <p:cNvCxnSpPr>
            <a:cxnSpLocks/>
            <a:stCxn id="16" idx="0"/>
          </p:cNvCxnSpPr>
          <p:nvPr/>
        </p:nvCxnSpPr>
        <p:spPr>
          <a:xfrm flipV="1">
            <a:off x="2346746" y="3484749"/>
            <a:ext cx="0" cy="61674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E49D5585-6295-2254-D3B9-B12645BA9D42}"/>
              </a:ext>
            </a:extLst>
          </p:cNvPr>
          <p:cNvSpPr/>
          <p:nvPr/>
        </p:nvSpPr>
        <p:spPr>
          <a:xfrm>
            <a:off x="1999084" y="4101493"/>
            <a:ext cx="695324" cy="695324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C5CAAF7-6A81-9E40-06BE-7BB77E0601A7}"/>
              </a:ext>
            </a:extLst>
          </p:cNvPr>
          <p:cNvCxnSpPr/>
          <p:nvPr/>
        </p:nvCxnSpPr>
        <p:spPr>
          <a:xfrm flipV="1">
            <a:off x="2346746" y="4230080"/>
            <a:ext cx="0" cy="44608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3A05FAB-F859-71C3-7578-F90187F89BD3}"/>
              </a:ext>
            </a:extLst>
          </p:cNvPr>
          <p:cNvCxnSpPr>
            <a:cxnSpLocks/>
          </p:cNvCxnSpPr>
          <p:nvPr/>
        </p:nvCxnSpPr>
        <p:spPr>
          <a:xfrm flipH="1">
            <a:off x="4823958" y="3489510"/>
            <a:ext cx="2852076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0B31BEA-F61F-B0CA-977D-E48E6C2B5E97}"/>
              </a:ext>
            </a:extLst>
          </p:cNvPr>
          <p:cNvCxnSpPr>
            <a:cxnSpLocks/>
          </p:cNvCxnSpPr>
          <p:nvPr/>
        </p:nvCxnSpPr>
        <p:spPr>
          <a:xfrm flipV="1">
            <a:off x="7676034" y="3482341"/>
            <a:ext cx="0" cy="229473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8B9A5A2-4B8A-2F36-9DEA-76A8641676FB}"/>
              </a:ext>
            </a:extLst>
          </p:cNvPr>
          <p:cNvCxnSpPr>
            <a:cxnSpLocks/>
          </p:cNvCxnSpPr>
          <p:nvPr/>
        </p:nvCxnSpPr>
        <p:spPr>
          <a:xfrm flipH="1">
            <a:off x="2346746" y="5779481"/>
            <a:ext cx="5329288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844B208-AAC0-4ADD-00F8-89A71C814C57}"/>
              </a:ext>
            </a:extLst>
          </p:cNvPr>
          <p:cNvCxnSpPr>
            <a:cxnSpLocks/>
            <a:endCxn id="16" idx="4"/>
          </p:cNvCxnSpPr>
          <p:nvPr/>
        </p:nvCxnSpPr>
        <p:spPr>
          <a:xfrm flipV="1">
            <a:off x="2346746" y="4796817"/>
            <a:ext cx="0" cy="98266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B222F337-9A7E-89AA-9783-F55DA06A9D6F}"/>
              </a:ext>
            </a:extLst>
          </p:cNvPr>
          <p:cNvSpPr/>
          <p:nvPr/>
        </p:nvSpPr>
        <p:spPr>
          <a:xfrm>
            <a:off x="3889675" y="3448236"/>
            <a:ext cx="73023" cy="7302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8DB67E69-48B8-AD26-B9E3-C9758E634519}"/>
              </a:ext>
            </a:extLst>
          </p:cNvPr>
          <p:cNvSpPr/>
          <p:nvPr/>
        </p:nvSpPr>
        <p:spPr>
          <a:xfrm>
            <a:off x="5246988" y="3450222"/>
            <a:ext cx="73023" cy="7302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CF9BFE2-4DFA-81B9-B7EB-0DDDC256960F}"/>
              </a:ext>
            </a:extLst>
          </p:cNvPr>
          <p:cNvCxnSpPr>
            <a:cxnSpLocks/>
            <a:endCxn id="30" idx="0"/>
          </p:cNvCxnSpPr>
          <p:nvPr/>
        </p:nvCxnSpPr>
        <p:spPr>
          <a:xfrm>
            <a:off x="3926186" y="2618768"/>
            <a:ext cx="1" cy="82946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876600AE-AD73-4A32-6F7C-371212D8CE40}"/>
              </a:ext>
            </a:extLst>
          </p:cNvPr>
          <p:cNvCxnSpPr>
            <a:cxnSpLocks/>
          </p:cNvCxnSpPr>
          <p:nvPr/>
        </p:nvCxnSpPr>
        <p:spPr>
          <a:xfrm>
            <a:off x="5283499" y="2615994"/>
            <a:ext cx="1" cy="82946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7" name="Oval 36">
            <a:extLst>
              <a:ext uri="{FF2B5EF4-FFF2-40B4-BE49-F238E27FC236}">
                <a16:creationId xmlns:a16="http://schemas.microsoft.com/office/drawing/2014/main" id="{0E7FF05D-75BE-0D0A-251F-B9D094CD7820}"/>
              </a:ext>
            </a:extLst>
          </p:cNvPr>
          <p:cNvSpPr/>
          <p:nvPr/>
        </p:nvSpPr>
        <p:spPr>
          <a:xfrm>
            <a:off x="3889674" y="2550107"/>
            <a:ext cx="73023" cy="73023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E94CB007-7159-1B0B-E28B-C866388F1600}"/>
              </a:ext>
            </a:extLst>
          </p:cNvPr>
          <p:cNvSpPr/>
          <p:nvPr/>
        </p:nvSpPr>
        <p:spPr>
          <a:xfrm>
            <a:off x="5246988" y="2536614"/>
            <a:ext cx="73023" cy="73023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702C519-B985-4E54-0F7E-FB48570950EE}"/>
              </a:ext>
            </a:extLst>
          </p:cNvPr>
          <p:cNvSpPr txBox="1"/>
          <p:nvPr/>
        </p:nvSpPr>
        <p:spPr>
          <a:xfrm>
            <a:off x="3733800" y="2150466"/>
            <a:ext cx="2362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+	        -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5DBEF8D2-B8F1-3752-F0A1-EC56DF05C502}"/>
                  </a:ext>
                </a:extLst>
              </p:cNvPr>
              <p:cNvSpPr txBox="1"/>
              <p:nvPr/>
            </p:nvSpPr>
            <p:spPr>
              <a:xfrm>
                <a:off x="4178055" y="1968821"/>
                <a:ext cx="88992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800" b="0" i="1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sz="2800" b="0" i="1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800" b="0" i="1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5DBEF8D2-B8F1-3752-F0A1-EC56DF05C5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8055" y="1968821"/>
                <a:ext cx="889924" cy="430887"/>
              </a:xfrm>
              <a:prstGeom prst="rect">
                <a:avLst/>
              </a:prstGeom>
              <a:blipFill>
                <a:blip r:embed="rId3"/>
                <a:stretch>
                  <a:fillRect b="-28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53F2CE31-6C72-E4C7-0553-6B8B5B434728}"/>
                  </a:ext>
                </a:extLst>
              </p:cNvPr>
              <p:cNvSpPr txBox="1"/>
              <p:nvPr/>
            </p:nvSpPr>
            <p:spPr>
              <a:xfrm>
                <a:off x="592883" y="3769337"/>
                <a:ext cx="124399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800" b="0" i="1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h𝑒𝑎𝑡</m:t>
                          </m:r>
                        </m:sub>
                      </m:sSub>
                      <m:r>
                        <a:rPr lang="en-US" sz="2800" b="0" i="1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800" b="0" i="1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53F2CE31-6C72-E4C7-0553-6B8B5B4347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883" y="3769337"/>
                <a:ext cx="1243995" cy="430887"/>
              </a:xfrm>
              <a:prstGeom prst="rect">
                <a:avLst/>
              </a:prstGeom>
              <a:blipFill>
                <a:blip r:embed="rId4"/>
                <a:stretch>
                  <a:fillRect b="-28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B7BCBCB8-8AEA-B1E8-8228-55FC5C5F9DCB}"/>
              </a:ext>
            </a:extLst>
          </p:cNvPr>
          <p:cNvCxnSpPr>
            <a:cxnSpLocks/>
          </p:cNvCxnSpPr>
          <p:nvPr/>
        </p:nvCxnSpPr>
        <p:spPr>
          <a:xfrm flipV="1">
            <a:off x="423224" y="4436474"/>
            <a:ext cx="0" cy="354012"/>
          </a:xfrm>
          <a:prstGeom prst="line">
            <a:avLst/>
          </a:prstGeom>
          <a:ln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A2EE5A9A-1E95-7F7C-4B2E-8AC3D41242A3}"/>
              </a:ext>
            </a:extLst>
          </p:cNvPr>
          <p:cNvCxnSpPr>
            <a:cxnSpLocks/>
          </p:cNvCxnSpPr>
          <p:nvPr/>
        </p:nvCxnSpPr>
        <p:spPr>
          <a:xfrm flipH="1">
            <a:off x="423224" y="4436474"/>
            <a:ext cx="862012" cy="0"/>
          </a:xfrm>
          <a:prstGeom prst="line">
            <a:avLst/>
          </a:prstGeom>
          <a:ln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B25B947C-EC5D-1EE8-A667-593EE031A9BD}"/>
              </a:ext>
            </a:extLst>
          </p:cNvPr>
          <p:cNvCxnSpPr>
            <a:cxnSpLocks/>
          </p:cNvCxnSpPr>
          <p:nvPr/>
        </p:nvCxnSpPr>
        <p:spPr>
          <a:xfrm flipV="1">
            <a:off x="1286824" y="4436474"/>
            <a:ext cx="0" cy="354012"/>
          </a:xfrm>
          <a:prstGeom prst="line">
            <a:avLst/>
          </a:prstGeom>
          <a:ln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F9251AA3-8B56-25C1-05E4-70EE28A9B886}"/>
              </a:ext>
            </a:extLst>
          </p:cNvPr>
          <p:cNvCxnSpPr>
            <a:cxnSpLocks/>
          </p:cNvCxnSpPr>
          <p:nvPr/>
        </p:nvCxnSpPr>
        <p:spPr>
          <a:xfrm flipH="1">
            <a:off x="1285236" y="4790486"/>
            <a:ext cx="459978" cy="0"/>
          </a:xfrm>
          <a:prstGeom prst="line">
            <a:avLst/>
          </a:prstGeom>
          <a:ln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CC3E0312-8A08-5600-D20D-5CDD04128555}"/>
              </a:ext>
            </a:extLst>
          </p:cNvPr>
          <p:cNvCxnSpPr>
            <a:cxnSpLocks/>
          </p:cNvCxnSpPr>
          <p:nvPr/>
        </p:nvCxnSpPr>
        <p:spPr>
          <a:xfrm flipH="1">
            <a:off x="237486" y="4792074"/>
            <a:ext cx="1527175" cy="0"/>
          </a:xfrm>
          <a:prstGeom prst="line">
            <a:avLst/>
          </a:prstGeom>
          <a:ln w="635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B7BD7DAC-E559-04CE-B99F-297AB25F5A19}"/>
                  </a:ext>
                </a:extLst>
              </p:cNvPr>
              <p:cNvSpPr txBox="1"/>
              <p:nvPr/>
            </p:nvSpPr>
            <p:spPr>
              <a:xfrm>
                <a:off x="179102" y="4765126"/>
                <a:ext cx="1657776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100" b="0" dirty="0"/>
                  <a:t>    </a:t>
                </a:r>
                <a14:m>
                  <m:oMath xmlns:m="http://schemas.openxmlformats.org/officeDocument/2006/math"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1100" dirty="0"/>
                  <a:t>                       </a:t>
                </a:r>
                <a14:m>
                  <m:oMath xmlns:m="http://schemas.openxmlformats.org/officeDocument/2006/math">
                    <m:r>
                      <a:rPr lang="en-US" sz="1100" i="1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1100" b="0" i="1" dirty="0" smtClean="0">
                        <a:latin typeface="Cambria Math" panose="02040503050406030204" pitchFamily="18" charset="0"/>
                      </a:rPr>
                      <m:t>20</m:t>
                    </m:r>
                    <m:r>
                      <a:rPr lang="en-US" sz="1100" b="0" i="1" dirty="0" smtClean="0">
                        <a:latin typeface="Cambria Math" panose="02040503050406030204" pitchFamily="18" charset="0"/>
                      </a:rPr>
                      <m:t>𝑠𝑒𝑐</m:t>
                    </m:r>
                  </m:oMath>
                </a14:m>
                <a:endParaRPr lang="en-US" sz="1100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B7BD7DAC-E559-04CE-B99F-297AB25F5A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102" y="4765126"/>
                <a:ext cx="1657776" cy="2616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8" name="Group 77">
            <a:extLst>
              <a:ext uri="{FF2B5EF4-FFF2-40B4-BE49-F238E27FC236}">
                <a16:creationId xmlns:a16="http://schemas.microsoft.com/office/drawing/2014/main" id="{F8355794-DF72-12C1-45B3-A09E9434FC0F}"/>
              </a:ext>
            </a:extLst>
          </p:cNvPr>
          <p:cNvGrpSpPr/>
          <p:nvPr/>
        </p:nvGrpSpPr>
        <p:grpSpPr>
          <a:xfrm rot="16200000">
            <a:off x="4200153" y="4014580"/>
            <a:ext cx="695324" cy="695324"/>
            <a:chOff x="9354073" y="3871911"/>
            <a:chExt cx="695324" cy="695324"/>
          </a:xfrm>
        </p:grpSpPr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55FDBC86-1254-5454-1888-0125751539D6}"/>
                </a:ext>
              </a:extLst>
            </p:cNvPr>
            <p:cNvSpPr/>
            <p:nvPr/>
          </p:nvSpPr>
          <p:spPr>
            <a:xfrm>
              <a:off x="9354073" y="3871911"/>
              <a:ext cx="695324" cy="695324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DEC45714-34EE-C1EF-F971-AAEDBE4945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01735" y="4000498"/>
              <a:ext cx="0" cy="44608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B3A8C948-03BE-A3C5-ACC6-6D0730DAF151}"/>
              </a:ext>
            </a:extLst>
          </p:cNvPr>
          <p:cNvCxnSpPr>
            <a:cxnSpLocks/>
          </p:cNvCxnSpPr>
          <p:nvPr/>
        </p:nvCxnSpPr>
        <p:spPr>
          <a:xfrm>
            <a:off x="5283498" y="3476259"/>
            <a:ext cx="0" cy="90905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3CA4372E-3338-8AED-1AFB-3DC0185C2C51}"/>
              </a:ext>
            </a:extLst>
          </p:cNvPr>
          <p:cNvCxnSpPr>
            <a:cxnSpLocks/>
          </p:cNvCxnSpPr>
          <p:nvPr/>
        </p:nvCxnSpPr>
        <p:spPr>
          <a:xfrm>
            <a:off x="3926185" y="3481925"/>
            <a:ext cx="1" cy="88507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385BECD3-931B-61B3-92D9-6ECD2D5435EA}"/>
              </a:ext>
            </a:extLst>
          </p:cNvPr>
          <p:cNvCxnSpPr>
            <a:cxnSpLocks/>
            <a:endCxn id="74" idx="0"/>
          </p:cNvCxnSpPr>
          <p:nvPr/>
        </p:nvCxnSpPr>
        <p:spPr>
          <a:xfrm>
            <a:off x="3926185" y="4361336"/>
            <a:ext cx="273968" cy="90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5DDB2552-1740-1870-EE8B-A1A3590E94BD}"/>
              </a:ext>
            </a:extLst>
          </p:cNvPr>
          <p:cNvCxnSpPr>
            <a:cxnSpLocks/>
          </p:cNvCxnSpPr>
          <p:nvPr/>
        </p:nvCxnSpPr>
        <p:spPr>
          <a:xfrm>
            <a:off x="4895478" y="4382424"/>
            <a:ext cx="38802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3A20B267-AC05-45F3-B7E3-FD7DB3C0C715}"/>
                  </a:ext>
                </a:extLst>
              </p:cNvPr>
              <p:cNvSpPr txBox="1"/>
              <p:nvPr/>
            </p:nvSpPr>
            <p:spPr>
              <a:xfrm>
                <a:off x="3962697" y="4721872"/>
                <a:ext cx="136832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800" b="0" i="1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𝑠𝑒𝑛𝑠𝑒</m:t>
                          </m:r>
                        </m:sub>
                      </m:sSub>
                      <m:r>
                        <a:rPr lang="en-US" sz="2800" b="0" i="1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800" b="0" i="1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3A20B267-AC05-45F3-B7E3-FD7DB3C0C7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2697" y="4721872"/>
                <a:ext cx="1368323" cy="430887"/>
              </a:xfrm>
              <a:prstGeom prst="rect">
                <a:avLst/>
              </a:prstGeom>
              <a:blipFill>
                <a:blip r:embed="rId6"/>
                <a:stretch>
                  <a:fillRect b="-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C9D50ED8-1B5C-54C7-A930-79CFE001C2DB}"/>
              </a:ext>
            </a:extLst>
          </p:cNvPr>
          <p:cNvCxnSpPr>
            <a:cxnSpLocks/>
          </p:cNvCxnSpPr>
          <p:nvPr/>
        </p:nvCxnSpPr>
        <p:spPr>
          <a:xfrm flipH="1">
            <a:off x="5444647" y="5053267"/>
            <a:ext cx="1590427" cy="0"/>
          </a:xfrm>
          <a:prstGeom prst="line">
            <a:avLst/>
          </a:prstGeom>
          <a:ln w="635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089B10F5-325A-0AB2-179B-DDBD28A44308}"/>
                  </a:ext>
                </a:extLst>
              </p:cNvPr>
              <p:cNvSpPr txBox="1"/>
              <p:nvPr/>
            </p:nvSpPr>
            <p:spPr>
              <a:xfrm>
                <a:off x="5407014" y="5059577"/>
                <a:ext cx="1657776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100" b="0" dirty="0"/>
                  <a:t>    </a:t>
                </a:r>
                <a14:m>
                  <m:oMath xmlns:m="http://schemas.openxmlformats.org/officeDocument/2006/math"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1100" dirty="0"/>
                  <a:t>                       </a:t>
                </a:r>
                <a14:m>
                  <m:oMath xmlns:m="http://schemas.openxmlformats.org/officeDocument/2006/math">
                    <m:r>
                      <a:rPr lang="en-US" sz="1100" i="1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1100" b="0" i="1" dirty="0" smtClean="0">
                        <a:latin typeface="Cambria Math" panose="02040503050406030204" pitchFamily="18" charset="0"/>
                      </a:rPr>
                      <m:t>20</m:t>
                    </m:r>
                    <m:r>
                      <a:rPr lang="en-US" sz="1100" b="0" i="1" dirty="0" smtClean="0">
                        <a:latin typeface="Cambria Math" panose="02040503050406030204" pitchFamily="18" charset="0"/>
                      </a:rPr>
                      <m:t>𝑠𝑒𝑐</m:t>
                    </m:r>
                  </m:oMath>
                </a14:m>
                <a:endParaRPr lang="en-US" sz="1100" dirty="0"/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089B10F5-325A-0AB2-179B-DDBD28A443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7014" y="5059577"/>
                <a:ext cx="1657776" cy="2616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32DBEBBC-0EA8-8314-71C7-2DC26DA5F728}"/>
              </a:ext>
            </a:extLst>
          </p:cNvPr>
          <p:cNvCxnSpPr>
            <a:cxnSpLocks/>
          </p:cNvCxnSpPr>
          <p:nvPr/>
        </p:nvCxnSpPr>
        <p:spPr>
          <a:xfrm flipV="1">
            <a:off x="6511910" y="4823806"/>
            <a:ext cx="0" cy="229461"/>
          </a:xfrm>
          <a:prstGeom prst="line">
            <a:avLst/>
          </a:prstGeom>
          <a:ln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88F398D9-B8E6-FCF9-7CEB-3BEBC0B88229}"/>
              </a:ext>
            </a:extLst>
          </p:cNvPr>
          <p:cNvCxnSpPr>
            <a:cxnSpLocks/>
          </p:cNvCxnSpPr>
          <p:nvPr/>
        </p:nvCxnSpPr>
        <p:spPr>
          <a:xfrm flipH="1">
            <a:off x="6511910" y="4823806"/>
            <a:ext cx="523164" cy="0"/>
          </a:xfrm>
          <a:prstGeom prst="line">
            <a:avLst/>
          </a:prstGeom>
          <a:ln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8A5E235F-C8A6-E021-52FB-77D12BD31B35}"/>
              </a:ext>
            </a:extLst>
          </p:cNvPr>
          <p:cNvCxnSpPr>
            <a:cxnSpLocks/>
          </p:cNvCxnSpPr>
          <p:nvPr/>
        </p:nvCxnSpPr>
        <p:spPr>
          <a:xfrm flipH="1">
            <a:off x="5659426" y="5053267"/>
            <a:ext cx="852484" cy="0"/>
          </a:xfrm>
          <a:prstGeom prst="line">
            <a:avLst/>
          </a:prstGeom>
          <a:ln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F0EE2568-2DB4-F952-2442-3AB16E6ACACB}"/>
                  </a:ext>
                </a:extLst>
              </p:cNvPr>
              <p:cNvSpPr txBox="1"/>
              <p:nvPr/>
            </p:nvSpPr>
            <p:spPr>
              <a:xfrm>
                <a:off x="6773492" y="4682202"/>
                <a:ext cx="1108331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50 </m:t>
                      </m:r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𝑚𝐴</m:t>
                      </m:r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F0EE2568-2DB4-F952-2442-3AB16E6ACA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3492" y="4682202"/>
                <a:ext cx="1108331" cy="2616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8AD40C8-00C6-0477-EE1D-EEF05E66F74D}"/>
              </a:ext>
            </a:extLst>
          </p:cNvPr>
          <p:cNvCxnSpPr>
            <a:cxnSpLocks/>
          </p:cNvCxnSpPr>
          <p:nvPr/>
        </p:nvCxnSpPr>
        <p:spPr>
          <a:xfrm>
            <a:off x="8616410" y="5188984"/>
            <a:ext cx="2904320" cy="4851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F7954F4-5D32-9764-E0D6-E9D5D5239BED}"/>
              </a:ext>
            </a:extLst>
          </p:cNvPr>
          <p:cNvCxnSpPr>
            <a:cxnSpLocks/>
          </p:cNvCxnSpPr>
          <p:nvPr/>
        </p:nvCxnSpPr>
        <p:spPr>
          <a:xfrm>
            <a:off x="8617072" y="3984169"/>
            <a:ext cx="0" cy="120481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BD1C9C9-4A21-98AC-6FFF-2EDE3B6C67E6}"/>
                  </a:ext>
                </a:extLst>
              </p:cNvPr>
              <p:cNvSpPr txBox="1"/>
              <p:nvPr/>
            </p:nvSpPr>
            <p:spPr>
              <a:xfrm>
                <a:off x="8321960" y="3505119"/>
                <a:ext cx="686172" cy="3916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BD1C9C9-4A21-98AC-6FFF-2EDE3B6C67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1960" y="3505119"/>
                <a:ext cx="686172" cy="391646"/>
              </a:xfrm>
              <a:prstGeom prst="rect">
                <a:avLst/>
              </a:prstGeom>
              <a:blipFill>
                <a:blip r:embed="rId10"/>
                <a:stretch>
                  <a:fillRect b="-7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0E80D7A7-658B-65AA-CF0C-CC9AD72959C0}"/>
                  </a:ext>
                </a:extLst>
              </p:cNvPr>
              <p:cNvSpPr txBox="1"/>
              <p:nvPr/>
            </p:nvSpPr>
            <p:spPr>
              <a:xfrm>
                <a:off x="11359282" y="5028556"/>
                <a:ext cx="60162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0E80D7A7-658B-65AA-CF0C-CC9AD72959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59282" y="5028556"/>
                <a:ext cx="601625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B91999DF-E2D5-496E-69F4-7E310E9F9B95}"/>
                  </a:ext>
                </a:extLst>
              </p:cNvPr>
              <p:cNvSpPr txBox="1"/>
              <p:nvPr/>
            </p:nvSpPr>
            <p:spPr>
              <a:xfrm>
                <a:off x="8207511" y="5242533"/>
                <a:ext cx="915069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dirty="0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1200" b="0" i="1" dirty="0" smtClean="0">
                          <a:latin typeface="Cambria Math" panose="02040503050406030204" pitchFamily="18" charset="0"/>
                        </a:rPr>
                        <m:t>20</m:t>
                      </m:r>
                      <m:r>
                        <a:rPr lang="en-US" sz="1200" b="0" i="1" dirty="0" smtClean="0">
                          <a:latin typeface="Cambria Math" panose="02040503050406030204" pitchFamily="18" charset="0"/>
                        </a:rPr>
                        <m:t>𝑠𝑒𝑐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B91999DF-E2D5-496E-69F4-7E310E9F9B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7511" y="5242533"/>
                <a:ext cx="915069" cy="276999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TextBox 45">
            <a:extLst>
              <a:ext uri="{FF2B5EF4-FFF2-40B4-BE49-F238E27FC236}">
                <a16:creationId xmlns:a16="http://schemas.microsoft.com/office/drawing/2014/main" id="{A11EBB88-6C4A-C6C4-8056-6515CEDE1DF4}"/>
              </a:ext>
            </a:extLst>
          </p:cNvPr>
          <p:cNvSpPr txBox="1"/>
          <p:nvPr/>
        </p:nvSpPr>
        <p:spPr>
          <a:xfrm>
            <a:off x="8593680" y="3078161"/>
            <a:ext cx="2949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Example Cooling Curve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7C0E291-A152-179D-96C2-9A2ABB46B5F9}"/>
              </a:ext>
            </a:extLst>
          </p:cNvPr>
          <p:cNvSpPr txBox="1"/>
          <p:nvPr/>
        </p:nvSpPr>
        <p:spPr>
          <a:xfrm>
            <a:off x="237486" y="5152759"/>
            <a:ext cx="181330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Tested currents: 5, 10, 15, 20, 22, 24A </a:t>
            </a:r>
            <a:endParaRPr lang="en-US" dirty="0"/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A9B53FA3-AAA6-8046-4355-F9351F228BD9}"/>
              </a:ext>
            </a:extLst>
          </p:cNvPr>
          <p:cNvSpPr/>
          <p:nvPr/>
        </p:nvSpPr>
        <p:spPr>
          <a:xfrm>
            <a:off x="8649971" y="4167015"/>
            <a:ext cx="2252546" cy="1030373"/>
          </a:xfrm>
          <a:custGeom>
            <a:avLst/>
            <a:gdLst>
              <a:gd name="connsiteX0" fmla="*/ 0 w 2252546"/>
              <a:gd name="connsiteY0" fmla="*/ 0 h 1030373"/>
              <a:gd name="connsiteX1" fmla="*/ 173959 w 2252546"/>
              <a:gd name="connsiteY1" fmla="*/ 588784 h 1030373"/>
              <a:gd name="connsiteX2" fmla="*/ 878716 w 2252546"/>
              <a:gd name="connsiteY2" fmla="*/ 927782 h 1030373"/>
              <a:gd name="connsiteX3" fmla="*/ 2252546 w 2252546"/>
              <a:gd name="connsiteY3" fmla="*/ 1030373 h 1030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52546" h="1030373">
                <a:moveTo>
                  <a:pt x="0" y="0"/>
                </a:moveTo>
                <a:cubicBezTo>
                  <a:pt x="13753" y="217077"/>
                  <a:pt x="27506" y="434154"/>
                  <a:pt x="173959" y="588784"/>
                </a:cubicBezTo>
                <a:cubicBezTo>
                  <a:pt x="320412" y="743414"/>
                  <a:pt x="532285" y="854184"/>
                  <a:pt x="878716" y="927782"/>
                </a:cubicBezTo>
                <a:cubicBezTo>
                  <a:pt x="1225147" y="1001380"/>
                  <a:pt x="1955924" y="1028886"/>
                  <a:pt x="2252546" y="1030373"/>
                </a:cubicBezTo>
              </a:path>
            </a:pathLst>
          </a:cu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9686CB0-65DE-6695-0E28-E41439927175}"/>
                  </a:ext>
                </a:extLst>
              </p:cNvPr>
              <p:cNvSpPr txBox="1"/>
              <p:nvPr/>
            </p:nvSpPr>
            <p:spPr>
              <a:xfrm>
                <a:off x="8081685" y="1813066"/>
                <a:ext cx="3389118" cy="57631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correlated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dirty="0"/>
                  <a:t> using second-order polynomial 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9686CB0-65DE-6695-0E28-E414399271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1685" y="1813066"/>
                <a:ext cx="3389118" cy="576312"/>
              </a:xfrm>
              <a:prstGeom prst="rect">
                <a:avLst/>
              </a:prstGeom>
              <a:blipFill>
                <a:blip r:embed="rId13"/>
                <a:stretch>
                  <a:fillRect l="-4317" t="-11579" b="-24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330824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9CBC6BA-2D92-8E8E-03E6-9FFA5B4D1439}"/>
              </a:ext>
            </a:extLst>
          </p:cNvPr>
          <p:cNvSpPr/>
          <p:nvPr/>
        </p:nvSpPr>
        <p:spPr>
          <a:xfrm>
            <a:off x="0" y="290286"/>
            <a:ext cx="6590393" cy="609600"/>
          </a:xfrm>
          <a:prstGeom prst="rect">
            <a:avLst/>
          </a:prstGeom>
          <a:solidFill>
            <a:srgbClr val="9E1B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ight Triangle 2">
            <a:extLst>
              <a:ext uri="{FF2B5EF4-FFF2-40B4-BE49-F238E27FC236}">
                <a16:creationId xmlns:a16="http://schemas.microsoft.com/office/drawing/2014/main" id="{74956472-A962-668E-D3EB-34926ECAD514}"/>
              </a:ext>
            </a:extLst>
          </p:cNvPr>
          <p:cNvSpPr/>
          <p:nvPr/>
        </p:nvSpPr>
        <p:spPr>
          <a:xfrm>
            <a:off x="6590393" y="290286"/>
            <a:ext cx="674914" cy="609600"/>
          </a:xfrm>
          <a:prstGeom prst="rtTriangle">
            <a:avLst/>
          </a:prstGeom>
          <a:solidFill>
            <a:srgbClr val="9E1B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19878A-6CBA-F365-1588-20B6B373D51F}"/>
              </a:ext>
            </a:extLst>
          </p:cNvPr>
          <p:cNvSpPr txBox="1"/>
          <p:nvPr/>
        </p:nvSpPr>
        <p:spPr>
          <a:xfrm>
            <a:off x="258761" y="379642"/>
            <a:ext cx="700654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chemeClr val="bg1"/>
                </a:solidFill>
                <a:latin typeface="Helvetica" panose="020B0604020202020204" pitchFamily="34" charset="0"/>
                <a:ea typeface="Cambria" panose="02040503050406030204" pitchFamily="18" charset="0"/>
                <a:cs typeface="Helvetica" panose="020B0604020202020204" pitchFamily="34" charset="0"/>
              </a:rPr>
              <a:t>Postprocessing: Extraction of Heating Curve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553C23-6B5D-FAA8-BB2D-A8812680B1EF}"/>
              </a:ext>
            </a:extLst>
          </p:cNvPr>
          <p:cNvSpPr txBox="1"/>
          <p:nvPr/>
        </p:nvSpPr>
        <p:spPr>
          <a:xfrm>
            <a:off x="2650479" y="1107120"/>
            <a:ext cx="6891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>
                <a:latin typeface="Helvetica" panose="020B0604020202020204" pitchFamily="34" charset="0"/>
                <a:cs typeface="Helvetica" panose="020B0604020202020204" pitchFamily="34" charset="0"/>
              </a:rPr>
              <a:t>Goal: Given a cooling curve, calculate the heating curve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E4271D-ECE7-CF00-2315-0CD165FD1468}"/>
              </a:ext>
            </a:extLst>
          </p:cNvPr>
          <p:cNvSpPr txBox="1"/>
          <p:nvPr/>
        </p:nvSpPr>
        <p:spPr>
          <a:xfrm>
            <a:off x="258762" y="1773043"/>
            <a:ext cx="2343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Assumption 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2E5E02-BE92-F475-55DD-DE53F5AD1602}"/>
              </a:ext>
            </a:extLst>
          </p:cNvPr>
          <p:cNvSpPr txBox="1"/>
          <p:nvPr/>
        </p:nvSpPr>
        <p:spPr>
          <a:xfrm>
            <a:off x="258761" y="2869177"/>
            <a:ext cx="2343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Assumption 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357CE5F-D1CD-2B3A-1640-13325CF9F517}"/>
              </a:ext>
            </a:extLst>
          </p:cNvPr>
          <p:cNvSpPr txBox="1"/>
          <p:nvPr/>
        </p:nvSpPr>
        <p:spPr>
          <a:xfrm>
            <a:off x="1085398" y="2321110"/>
            <a:ext cx="51232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Thermal system is linear and time-invariant (LTI)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C07F660-1C1F-F87D-4A54-31E4D3FECEE4}"/>
              </a:ext>
            </a:extLst>
          </p:cNvPr>
          <p:cNvSpPr txBox="1"/>
          <p:nvPr/>
        </p:nvSpPr>
        <p:spPr>
          <a:xfrm>
            <a:off x="1085397" y="3356259"/>
            <a:ext cx="59488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System reaches steady-state within 120 seconds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66D0DA-F271-8359-42AC-F23D1C9FA8C4}"/>
              </a:ext>
            </a:extLst>
          </p:cNvPr>
          <p:cNvSpPr/>
          <p:nvPr/>
        </p:nvSpPr>
        <p:spPr>
          <a:xfrm>
            <a:off x="5080217" y="4331209"/>
            <a:ext cx="1924723" cy="85641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8377198-AE59-A5F9-FBC1-8DB89A29C4DD}"/>
              </a:ext>
            </a:extLst>
          </p:cNvPr>
          <p:cNvSpPr/>
          <p:nvPr/>
        </p:nvSpPr>
        <p:spPr>
          <a:xfrm>
            <a:off x="5080216" y="5678424"/>
            <a:ext cx="1924723" cy="85641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368E15B-ACB9-FD95-265F-A9F777FE1385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4058766" y="4759416"/>
            <a:ext cx="102145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0DF82BB-7312-3CC7-6BAA-C6453903A9B0}"/>
              </a:ext>
            </a:extLst>
          </p:cNvPr>
          <p:cNvCxnSpPr>
            <a:cxnSpLocks/>
          </p:cNvCxnSpPr>
          <p:nvPr/>
        </p:nvCxnSpPr>
        <p:spPr>
          <a:xfrm>
            <a:off x="4058766" y="6106631"/>
            <a:ext cx="102145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CAC3CFD-2AE3-8455-9302-D6F62955DB9F}"/>
              </a:ext>
            </a:extLst>
          </p:cNvPr>
          <p:cNvCxnSpPr>
            <a:cxnSpLocks/>
          </p:cNvCxnSpPr>
          <p:nvPr/>
        </p:nvCxnSpPr>
        <p:spPr>
          <a:xfrm>
            <a:off x="7004939" y="4759416"/>
            <a:ext cx="102145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346376C-8FBC-7EC1-9369-D421AA26F32A}"/>
              </a:ext>
            </a:extLst>
          </p:cNvPr>
          <p:cNvCxnSpPr>
            <a:cxnSpLocks/>
          </p:cNvCxnSpPr>
          <p:nvPr/>
        </p:nvCxnSpPr>
        <p:spPr>
          <a:xfrm>
            <a:off x="7004939" y="6106631"/>
            <a:ext cx="102145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EA6BA59E-04F4-512F-AE32-FFA249250616}"/>
              </a:ext>
            </a:extLst>
          </p:cNvPr>
          <p:cNvSpPr txBox="1"/>
          <p:nvPr/>
        </p:nvSpPr>
        <p:spPr>
          <a:xfrm>
            <a:off x="5501185" y="4417721"/>
            <a:ext cx="108278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Thermal System</a:t>
            </a:r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017BDE7-6371-4779-8B68-92AB35DFDD1B}"/>
              </a:ext>
            </a:extLst>
          </p:cNvPr>
          <p:cNvSpPr txBox="1"/>
          <p:nvPr/>
        </p:nvSpPr>
        <p:spPr>
          <a:xfrm>
            <a:off x="5497292" y="5768057"/>
            <a:ext cx="108278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Thermal System</a:t>
            </a:r>
            <a:endParaRPr lang="en-US" dirty="0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6E2846A-2781-A18B-FB3C-4FC699CE8F98}"/>
              </a:ext>
            </a:extLst>
          </p:cNvPr>
          <p:cNvCxnSpPr>
            <a:cxnSpLocks/>
          </p:cNvCxnSpPr>
          <p:nvPr/>
        </p:nvCxnSpPr>
        <p:spPr>
          <a:xfrm flipV="1">
            <a:off x="2918820" y="5944576"/>
            <a:ext cx="0" cy="35401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51859D2F-2348-41BF-8DFE-1932A9BEBF31}"/>
              </a:ext>
            </a:extLst>
          </p:cNvPr>
          <p:cNvCxnSpPr>
            <a:cxnSpLocks/>
          </p:cNvCxnSpPr>
          <p:nvPr/>
        </p:nvCxnSpPr>
        <p:spPr>
          <a:xfrm flipH="1">
            <a:off x="2918820" y="5944576"/>
            <a:ext cx="862012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0C5855F2-7B78-CE63-B8D8-4EE5196D3DC2}"/>
              </a:ext>
            </a:extLst>
          </p:cNvPr>
          <p:cNvCxnSpPr>
            <a:cxnSpLocks/>
          </p:cNvCxnSpPr>
          <p:nvPr/>
        </p:nvCxnSpPr>
        <p:spPr>
          <a:xfrm flipH="1">
            <a:off x="2711254" y="6298588"/>
            <a:ext cx="1069578" cy="0"/>
          </a:xfrm>
          <a:prstGeom prst="line">
            <a:avLst/>
          </a:prstGeom>
          <a:ln w="635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72644B44-18AF-44E1-EA69-976EB821D820}"/>
                  </a:ext>
                </a:extLst>
              </p:cNvPr>
              <p:cNvSpPr txBox="1"/>
              <p:nvPr/>
            </p:nvSpPr>
            <p:spPr>
              <a:xfrm>
                <a:off x="2674698" y="6273228"/>
                <a:ext cx="721917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100" b="0" dirty="0"/>
                  <a:t>    </a:t>
                </a:r>
                <a14:m>
                  <m:oMath xmlns:m="http://schemas.openxmlformats.org/officeDocument/2006/math"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sz="11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72644B44-18AF-44E1-EA69-976EB821D8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4698" y="6273228"/>
                <a:ext cx="721917" cy="2616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0AD1B87-6E38-D9A7-760E-4A502146823C}"/>
              </a:ext>
            </a:extLst>
          </p:cNvPr>
          <p:cNvCxnSpPr>
            <a:cxnSpLocks/>
          </p:cNvCxnSpPr>
          <p:nvPr/>
        </p:nvCxnSpPr>
        <p:spPr>
          <a:xfrm flipV="1">
            <a:off x="3626402" y="4597361"/>
            <a:ext cx="0" cy="35401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8C1C1FCE-6D00-AEC5-1A6A-4F9D8ED06406}"/>
              </a:ext>
            </a:extLst>
          </p:cNvPr>
          <p:cNvCxnSpPr>
            <a:cxnSpLocks/>
          </p:cNvCxnSpPr>
          <p:nvPr/>
        </p:nvCxnSpPr>
        <p:spPr>
          <a:xfrm flipH="1">
            <a:off x="2764390" y="4597361"/>
            <a:ext cx="862012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D5948C10-33EC-5D2C-22DF-EDF791CA5EB6}"/>
              </a:ext>
            </a:extLst>
          </p:cNvPr>
          <p:cNvCxnSpPr>
            <a:cxnSpLocks/>
          </p:cNvCxnSpPr>
          <p:nvPr/>
        </p:nvCxnSpPr>
        <p:spPr>
          <a:xfrm flipH="1">
            <a:off x="2674698" y="4951373"/>
            <a:ext cx="1296408" cy="0"/>
          </a:xfrm>
          <a:prstGeom prst="line">
            <a:avLst/>
          </a:prstGeom>
          <a:ln w="635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AF80928-CDAA-42B0-2468-D08EBC995FA2}"/>
                  </a:ext>
                </a:extLst>
              </p:cNvPr>
              <p:cNvSpPr txBox="1"/>
              <p:nvPr/>
            </p:nvSpPr>
            <p:spPr>
              <a:xfrm>
                <a:off x="3188815" y="4926013"/>
                <a:ext cx="862011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100" b="0" dirty="0"/>
                  <a:t>    </a:t>
                </a:r>
                <a14:m>
                  <m:oMath xmlns:m="http://schemas.openxmlformats.org/officeDocument/2006/math">
                    <m:r>
                      <a:rPr lang="en-US" sz="1100" b="0" i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00</m:t>
                    </m:r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𝑠𝑒𝑐</m:t>
                    </m:r>
                  </m:oMath>
                </a14:m>
                <a:endParaRPr lang="en-US" sz="11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AF80928-CDAA-42B0-2468-D08EBC995F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8815" y="4926013"/>
                <a:ext cx="862011" cy="2616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883E06D9-DA4F-7C8C-BB14-70CDB02A2669}"/>
                  </a:ext>
                </a:extLst>
              </p:cNvPr>
              <p:cNvSpPr txBox="1"/>
              <p:nvPr/>
            </p:nvSpPr>
            <p:spPr>
              <a:xfrm>
                <a:off x="1874078" y="4022182"/>
                <a:ext cx="264263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cs typeface="Helvetica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Helvetica" panose="020B0604020202020204" pitchFamily="34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Helvetica" panose="020B0604020202020204" pitchFamily="34" charset="0"/>
                            </a:rPr>
                            <m:t>𝑑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cs typeface="Helvetica" panose="020B0604020202020204" pitchFamily="34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Helvetica" panose="020B0604020202020204" pitchFamily="34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Helvetica" panose="020B0604020202020204" pitchFamily="34" charset="0"/>
                        </a:rPr>
                        <m:t>)=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Helvetica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Helvetica" panose="020B0604020202020204" pitchFamily="34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Helvetica" panose="020B0604020202020204" pitchFamily="34" charset="0"/>
                            </a:rPr>
                            <m:t>h𝑒𝑎𝑡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cs typeface="Helvetica" panose="020B0604020202020204" pitchFamily="34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Helvetica" panose="020B0604020202020204" pitchFamily="34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Helvetica" panose="020B0604020202020204" pitchFamily="34" charset="0"/>
                        </a:rPr>
                        <m:t>)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Helvetica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Helvetica" panose="020B0604020202020204" pitchFamily="34" charset="0"/>
                            </a:rPr>
                            <m:t>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Helvetica" panose="020B0604020202020204" pitchFamily="34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Helvetica" panose="020B0604020202020204" pitchFamily="34" charset="0"/>
                            </a:rPr>
                            <m:t>𝑑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cs typeface="Helvetica" panose="020B0604020202020204" pitchFamily="34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Helvetica" panose="020B0604020202020204" pitchFamily="34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Helvetica" panose="020B0604020202020204" pitchFamily="34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883E06D9-DA4F-7C8C-BB14-70CDB02A26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4078" y="4022182"/>
                <a:ext cx="2642635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2660A3EE-3DAE-E355-6402-5675A8F819D5}"/>
                  </a:ext>
                </a:extLst>
              </p:cNvPr>
              <p:cNvSpPr txBox="1"/>
              <p:nvPr/>
            </p:nvSpPr>
            <p:spPr>
              <a:xfrm>
                <a:off x="8034331" y="4559727"/>
                <a:ext cx="819150" cy="3916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cs typeface="Helvetica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Helvetica" panose="020B0604020202020204" pitchFamily="34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Helvetica" panose="020B0604020202020204" pitchFamily="34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cs typeface="Helvetica" panose="020B0604020202020204" pitchFamily="34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Helvetica" panose="020B0604020202020204" pitchFamily="34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Helvetica" panose="020B0604020202020204" pitchFamily="34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2660A3EE-3DAE-E355-6402-5675A8F819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4331" y="4559727"/>
                <a:ext cx="819150" cy="391646"/>
              </a:xfrm>
              <a:prstGeom prst="rect">
                <a:avLst/>
              </a:prstGeom>
              <a:blipFill>
                <a:blip r:embed="rId5"/>
                <a:stretch>
                  <a:fillRect b="-7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16CCF388-D982-96E9-37DE-A1CC1C631203}"/>
                  </a:ext>
                </a:extLst>
              </p:cNvPr>
              <p:cNvSpPr txBox="1"/>
              <p:nvPr/>
            </p:nvSpPr>
            <p:spPr>
              <a:xfrm>
                <a:off x="1334742" y="5471780"/>
                <a:ext cx="3401828" cy="3767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+120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16CCF388-D982-96E9-37DE-A1CC1C6312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4742" y="5471780"/>
                <a:ext cx="3401828" cy="376770"/>
              </a:xfrm>
              <a:prstGeom prst="rect">
                <a:avLst/>
              </a:prstGeom>
              <a:blipFill>
                <a:blip r:embed="rId6"/>
                <a:stretch>
                  <a:fillRect t="-3279"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C838445A-58B2-697B-A068-300A214983C5}"/>
                  </a:ext>
                </a:extLst>
              </p:cNvPr>
              <p:cNvSpPr txBox="1"/>
              <p:nvPr/>
            </p:nvSpPr>
            <p:spPr>
              <a:xfrm>
                <a:off x="7801027" y="5893156"/>
                <a:ext cx="4585181" cy="4054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cs typeface="Helvetica" panose="020B0604020202020204" pitchFamily="34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cs typeface="Helvetica" panose="020B060402020202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Helvetica" panose="020B0604020202020204" pitchFamily="34" charset="0"/>
                                </a:rPr>
                                <m:t>𝑇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Helvetica" panose="020B0604020202020204" pitchFamily="34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Helvetica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Helvetica" panose="020B0604020202020204" pitchFamily="34" charset="0"/>
                            </a:rPr>
                            <m:t>𝑡</m:t>
                          </m:r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  <a:cs typeface="Helvetica" panose="020B0604020202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Helvetica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Helvetica" panose="020B0604020202020204" pitchFamily="34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Helvetica" panose="020B0604020202020204" pitchFamily="34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Helvetica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Helvetica" panose="020B0604020202020204" pitchFamily="34" charset="0"/>
                            </a:rPr>
                            <m:t>120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Helvetica" panose="020B0604020202020204" pitchFamily="34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Helvetica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Helvetica" panose="020B0604020202020204" pitchFamily="34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Helvetica" panose="020B0604020202020204" pitchFamily="34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Helvetica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Helvetica" panose="020B0604020202020204" pitchFamily="34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Helvetica" panose="020B0604020202020204" pitchFamily="34" charset="0"/>
                            </a:rPr>
                            <m:t>+120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Helvetica" panose="020B060402020202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Helvetica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Helvetica" panose="020B0604020202020204" pitchFamily="34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Helvetica" panose="020B0604020202020204" pitchFamily="34" charset="0"/>
                            </a:rPr>
                            <m:t>𝑒𝑛𝑣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C838445A-58B2-697B-A068-300A214983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1027" y="5893156"/>
                <a:ext cx="4585181" cy="405432"/>
              </a:xfrm>
              <a:prstGeom prst="rect">
                <a:avLst/>
              </a:prstGeom>
              <a:blipFill>
                <a:blip r:embed="rId7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Oval 49">
            <a:extLst>
              <a:ext uri="{FF2B5EF4-FFF2-40B4-BE49-F238E27FC236}">
                <a16:creationId xmlns:a16="http://schemas.microsoft.com/office/drawing/2014/main" id="{AD068884-180D-31E7-3748-7BEB57C660D7}"/>
              </a:ext>
            </a:extLst>
          </p:cNvPr>
          <p:cNvSpPr/>
          <p:nvPr/>
        </p:nvSpPr>
        <p:spPr>
          <a:xfrm>
            <a:off x="8091488" y="5640840"/>
            <a:ext cx="4023070" cy="90076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68E79D00-BE01-06B5-8853-A8A5E17BF6C7}"/>
              </a:ext>
            </a:extLst>
          </p:cNvPr>
          <p:cNvCxnSpPr>
            <a:cxnSpLocks/>
          </p:cNvCxnSpPr>
          <p:nvPr/>
        </p:nvCxnSpPr>
        <p:spPr>
          <a:xfrm flipH="1">
            <a:off x="296642" y="5400675"/>
            <a:ext cx="116300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F7B414ED-388A-2DB1-5B8D-79159F143CB2}"/>
              </a:ext>
            </a:extLst>
          </p:cNvPr>
          <p:cNvSpPr txBox="1"/>
          <p:nvPr/>
        </p:nvSpPr>
        <p:spPr>
          <a:xfrm>
            <a:off x="504824" y="4342097"/>
            <a:ext cx="11632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Cooling</a:t>
            </a:r>
            <a:endParaRPr lang="en-US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6C8E9B5-5626-1D83-43A2-6CE84E574F81}"/>
              </a:ext>
            </a:extLst>
          </p:cNvPr>
          <p:cNvSpPr txBox="1"/>
          <p:nvPr/>
        </p:nvSpPr>
        <p:spPr>
          <a:xfrm>
            <a:off x="504824" y="5744591"/>
            <a:ext cx="16179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Heating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43374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41A6409-C62B-4F8C-A5B1-715FB7F4A4F0}"/>
              </a:ext>
            </a:extLst>
          </p:cNvPr>
          <p:cNvSpPr/>
          <p:nvPr/>
        </p:nvSpPr>
        <p:spPr>
          <a:xfrm>
            <a:off x="0" y="290286"/>
            <a:ext cx="6590393" cy="609600"/>
          </a:xfrm>
          <a:prstGeom prst="rect">
            <a:avLst/>
          </a:prstGeom>
          <a:solidFill>
            <a:srgbClr val="9E1B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ight Triangle 2">
            <a:extLst>
              <a:ext uri="{FF2B5EF4-FFF2-40B4-BE49-F238E27FC236}">
                <a16:creationId xmlns:a16="http://schemas.microsoft.com/office/drawing/2014/main" id="{F9C98329-9EA0-3E6F-5B7D-503433C438EA}"/>
              </a:ext>
            </a:extLst>
          </p:cNvPr>
          <p:cNvSpPr/>
          <p:nvPr/>
        </p:nvSpPr>
        <p:spPr>
          <a:xfrm>
            <a:off x="6590393" y="290286"/>
            <a:ext cx="674914" cy="609600"/>
          </a:xfrm>
          <a:prstGeom prst="rtTriangle">
            <a:avLst/>
          </a:prstGeom>
          <a:solidFill>
            <a:srgbClr val="9E1B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96F665-EC70-A17B-AC6E-8619F98EFCF8}"/>
              </a:ext>
            </a:extLst>
          </p:cNvPr>
          <p:cNvSpPr txBox="1"/>
          <p:nvPr/>
        </p:nvSpPr>
        <p:spPr>
          <a:xfrm>
            <a:off x="258762" y="379642"/>
            <a:ext cx="608761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chemeClr val="bg1"/>
                </a:solidFill>
                <a:latin typeface="Helvetica" panose="020B0604020202020204" pitchFamily="34" charset="0"/>
                <a:ea typeface="Cambria" panose="02040503050406030204" pitchFamily="18" charset="0"/>
                <a:cs typeface="Helvetica" panose="020B0604020202020204" pitchFamily="34" charset="0"/>
              </a:rPr>
              <a:t>Why We Can’t Measure </a:t>
            </a:r>
            <a:r>
              <a:rPr lang="en-US" sz="2200" b="1" dirty="0" err="1">
                <a:solidFill>
                  <a:schemeClr val="bg1"/>
                </a:solidFill>
                <a:latin typeface="Helvetica" panose="020B0604020202020204" pitchFamily="34" charset="0"/>
                <a:ea typeface="Cambria" panose="02040503050406030204" pitchFamily="18" charset="0"/>
                <a:cs typeface="Helvetica" panose="020B0604020202020204" pitchFamily="34" charset="0"/>
              </a:rPr>
              <a:t>Rth</a:t>
            </a:r>
            <a:r>
              <a:rPr lang="en-US" sz="2200" b="1" dirty="0">
                <a:solidFill>
                  <a:schemeClr val="bg1"/>
                </a:solidFill>
                <a:latin typeface="Helvetica" panose="020B0604020202020204" pitchFamily="34" charset="0"/>
                <a:ea typeface="Cambria" panose="02040503050406030204" pitchFamily="18" charset="0"/>
                <a:cs typeface="Helvetica" panose="020B0604020202020204" pitchFamily="34" charset="0"/>
              </a:rPr>
              <a:t> Directly</a:t>
            </a:r>
          </a:p>
        </p:txBody>
      </p:sp>
      <p:grpSp>
        <p:nvGrpSpPr>
          <p:cNvPr id="1057" name="Group 1056">
            <a:extLst>
              <a:ext uri="{FF2B5EF4-FFF2-40B4-BE49-F238E27FC236}">
                <a16:creationId xmlns:a16="http://schemas.microsoft.com/office/drawing/2014/main" id="{7AD0AFBF-934F-B3FA-15BB-7B7E3D611796}"/>
              </a:ext>
            </a:extLst>
          </p:cNvPr>
          <p:cNvGrpSpPr/>
          <p:nvPr/>
        </p:nvGrpSpPr>
        <p:grpSpPr>
          <a:xfrm rot="5400000">
            <a:off x="3415474" y="3293875"/>
            <a:ext cx="998457" cy="478928"/>
            <a:chOff x="5372819" y="4153050"/>
            <a:chExt cx="1499083" cy="478928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80DE5DF1-76D0-8FB0-1DA3-C92286094BFB}"/>
                </a:ext>
              </a:extLst>
            </p:cNvPr>
            <p:cNvCxnSpPr>
              <a:cxnSpLocks/>
            </p:cNvCxnSpPr>
            <p:nvPr/>
          </p:nvCxnSpPr>
          <p:spPr>
            <a:xfrm>
              <a:off x="6058114" y="4153050"/>
              <a:ext cx="0" cy="47892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01237EDE-2791-F31C-ABB1-309FCBF670B6}"/>
                </a:ext>
              </a:extLst>
            </p:cNvPr>
            <p:cNvCxnSpPr>
              <a:cxnSpLocks/>
            </p:cNvCxnSpPr>
            <p:nvPr/>
          </p:nvCxnSpPr>
          <p:spPr>
            <a:xfrm>
              <a:off x="6186607" y="4153050"/>
              <a:ext cx="0" cy="47892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F7415BBC-17D2-11A8-CEAA-A6CB975CCEF2}"/>
                </a:ext>
              </a:extLst>
            </p:cNvPr>
            <p:cNvCxnSpPr>
              <a:cxnSpLocks/>
            </p:cNvCxnSpPr>
            <p:nvPr/>
          </p:nvCxnSpPr>
          <p:spPr>
            <a:xfrm>
              <a:off x="5372819" y="4386673"/>
              <a:ext cx="68529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BA5899B-170C-5B49-FD9B-9B76A7CE01FA}"/>
                </a:ext>
              </a:extLst>
            </p:cNvPr>
            <p:cNvCxnSpPr>
              <a:cxnSpLocks/>
            </p:cNvCxnSpPr>
            <p:nvPr/>
          </p:nvCxnSpPr>
          <p:spPr>
            <a:xfrm>
              <a:off x="6186607" y="4386673"/>
              <a:ext cx="68529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CF911ACE-157B-D390-A534-32B90BF23E4E}"/>
              </a:ext>
            </a:extLst>
          </p:cNvPr>
          <p:cNvCxnSpPr>
            <a:cxnSpLocks/>
          </p:cNvCxnSpPr>
          <p:nvPr/>
        </p:nvCxnSpPr>
        <p:spPr>
          <a:xfrm flipV="1">
            <a:off x="2659464" y="2945024"/>
            <a:ext cx="184465" cy="1781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F8373862-92E7-9230-C6E5-9D3523DB059F}"/>
              </a:ext>
            </a:extLst>
          </p:cNvPr>
          <p:cNvCxnSpPr>
            <a:cxnSpLocks/>
          </p:cNvCxnSpPr>
          <p:nvPr/>
        </p:nvCxnSpPr>
        <p:spPr>
          <a:xfrm flipH="1" flipV="1">
            <a:off x="2843929" y="2945022"/>
            <a:ext cx="206367" cy="19468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B878ADBE-D65B-EE3A-36E4-E8B9288CA95E}"/>
              </a:ext>
            </a:extLst>
          </p:cNvPr>
          <p:cNvCxnSpPr>
            <a:cxnSpLocks/>
          </p:cNvCxnSpPr>
          <p:nvPr/>
        </p:nvCxnSpPr>
        <p:spPr>
          <a:xfrm flipH="1">
            <a:off x="3050296" y="2945024"/>
            <a:ext cx="210261" cy="19468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A8713BE8-AFC8-DC27-47DF-54FCA5EF13FF}"/>
              </a:ext>
            </a:extLst>
          </p:cNvPr>
          <p:cNvCxnSpPr>
            <a:cxnSpLocks/>
          </p:cNvCxnSpPr>
          <p:nvPr/>
        </p:nvCxnSpPr>
        <p:spPr>
          <a:xfrm>
            <a:off x="3256664" y="2945024"/>
            <a:ext cx="183005" cy="19468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9F9CB6BB-2115-F4A8-132A-E25B51CB9942}"/>
              </a:ext>
            </a:extLst>
          </p:cNvPr>
          <p:cNvCxnSpPr>
            <a:cxnSpLocks/>
          </p:cNvCxnSpPr>
          <p:nvPr/>
        </p:nvCxnSpPr>
        <p:spPr>
          <a:xfrm flipV="1">
            <a:off x="3439669" y="3042367"/>
            <a:ext cx="109024" cy="973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618BB6C8-3181-9EB1-823F-F393DF785D8E}"/>
              </a:ext>
            </a:extLst>
          </p:cNvPr>
          <p:cNvCxnSpPr>
            <a:cxnSpLocks/>
          </p:cNvCxnSpPr>
          <p:nvPr/>
        </p:nvCxnSpPr>
        <p:spPr>
          <a:xfrm>
            <a:off x="3548693" y="3042367"/>
            <a:ext cx="25309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893409BF-9D68-9EAF-AD6A-8546F8B30CD1}"/>
              </a:ext>
            </a:extLst>
          </p:cNvPr>
          <p:cNvCxnSpPr>
            <a:cxnSpLocks/>
          </p:cNvCxnSpPr>
          <p:nvPr/>
        </p:nvCxnSpPr>
        <p:spPr>
          <a:xfrm>
            <a:off x="2586457" y="3042367"/>
            <a:ext cx="74224" cy="808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E9F16FD3-6FB4-A139-0CFE-D89F95EEEE59}"/>
              </a:ext>
            </a:extLst>
          </p:cNvPr>
          <p:cNvCxnSpPr>
            <a:cxnSpLocks/>
          </p:cNvCxnSpPr>
          <p:nvPr/>
        </p:nvCxnSpPr>
        <p:spPr>
          <a:xfrm>
            <a:off x="2016440" y="3042363"/>
            <a:ext cx="570504" cy="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59" name="Group 58">
            <a:extLst>
              <a:ext uri="{FF2B5EF4-FFF2-40B4-BE49-F238E27FC236}">
                <a16:creationId xmlns:a16="http://schemas.microsoft.com/office/drawing/2014/main" id="{BC54ADF6-2B19-0A50-031A-DC6CF3A2B511}"/>
              </a:ext>
            </a:extLst>
          </p:cNvPr>
          <p:cNvGrpSpPr/>
          <p:nvPr/>
        </p:nvGrpSpPr>
        <p:grpSpPr>
          <a:xfrm>
            <a:off x="1840743" y="3361770"/>
            <a:ext cx="351391" cy="351392"/>
            <a:chOff x="6735129" y="5261330"/>
            <a:chExt cx="695324" cy="695324"/>
          </a:xfrm>
        </p:grpSpPr>
        <p:sp>
          <p:nvSpPr>
            <p:cNvPr id="1027" name="Oval 1026">
              <a:extLst>
                <a:ext uri="{FF2B5EF4-FFF2-40B4-BE49-F238E27FC236}">
                  <a16:creationId xmlns:a16="http://schemas.microsoft.com/office/drawing/2014/main" id="{8440A85E-5021-515F-0A1B-026737FE6CD0}"/>
                </a:ext>
              </a:extLst>
            </p:cNvPr>
            <p:cNvSpPr/>
            <p:nvPr/>
          </p:nvSpPr>
          <p:spPr>
            <a:xfrm>
              <a:off x="6735129" y="5261330"/>
              <a:ext cx="695324" cy="69532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1029" name="Straight Arrow Connector 1028">
              <a:extLst>
                <a:ext uri="{FF2B5EF4-FFF2-40B4-BE49-F238E27FC236}">
                  <a16:creationId xmlns:a16="http://schemas.microsoft.com/office/drawing/2014/main" id="{0C0495AB-B8CA-C217-56B0-5D07E4FD6A39}"/>
                </a:ext>
              </a:extLst>
            </p:cNvPr>
            <p:cNvCxnSpPr/>
            <p:nvPr/>
          </p:nvCxnSpPr>
          <p:spPr>
            <a:xfrm flipV="1">
              <a:off x="7082791" y="5389917"/>
              <a:ext cx="0" cy="44608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EF540B75-6091-81A4-6FFC-37066E917829}"/>
              </a:ext>
            </a:extLst>
          </p:cNvPr>
          <p:cNvCxnSpPr>
            <a:cxnSpLocks/>
          </p:cNvCxnSpPr>
          <p:nvPr/>
        </p:nvCxnSpPr>
        <p:spPr>
          <a:xfrm>
            <a:off x="3759875" y="3042365"/>
            <a:ext cx="33486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24" name="Isosceles Triangle 1023">
            <a:extLst>
              <a:ext uri="{FF2B5EF4-FFF2-40B4-BE49-F238E27FC236}">
                <a16:creationId xmlns:a16="http://schemas.microsoft.com/office/drawing/2014/main" id="{D0FE370B-4056-9B1B-AFA6-74A7CEC1048F}"/>
              </a:ext>
            </a:extLst>
          </p:cNvPr>
          <p:cNvSpPr/>
          <p:nvPr/>
        </p:nvSpPr>
        <p:spPr>
          <a:xfrm rot="10800000">
            <a:off x="10312977" y="4026933"/>
            <a:ext cx="253092" cy="109626"/>
          </a:xfrm>
          <a:prstGeom prst="triangl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026" name="Straight Connector 1025">
            <a:extLst>
              <a:ext uri="{FF2B5EF4-FFF2-40B4-BE49-F238E27FC236}">
                <a16:creationId xmlns:a16="http://schemas.microsoft.com/office/drawing/2014/main" id="{4DA699D3-8680-9E31-FC79-E686C6ED5CAA}"/>
              </a:ext>
            </a:extLst>
          </p:cNvPr>
          <p:cNvCxnSpPr>
            <a:cxnSpLocks/>
          </p:cNvCxnSpPr>
          <p:nvPr/>
        </p:nvCxnSpPr>
        <p:spPr>
          <a:xfrm flipH="1">
            <a:off x="2016439" y="4025405"/>
            <a:ext cx="8439775" cy="142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1081" name="Group 1080">
            <a:extLst>
              <a:ext uri="{FF2B5EF4-FFF2-40B4-BE49-F238E27FC236}">
                <a16:creationId xmlns:a16="http://schemas.microsoft.com/office/drawing/2014/main" id="{DB361EE4-1B7E-9A3F-0F54-B228AD8BB661}"/>
              </a:ext>
            </a:extLst>
          </p:cNvPr>
          <p:cNvGrpSpPr/>
          <p:nvPr/>
        </p:nvGrpSpPr>
        <p:grpSpPr>
          <a:xfrm rot="5400000">
            <a:off x="5091106" y="3293873"/>
            <a:ext cx="998457" cy="478928"/>
            <a:chOff x="5372819" y="4153050"/>
            <a:chExt cx="1499083" cy="478928"/>
          </a:xfrm>
        </p:grpSpPr>
        <p:cxnSp>
          <p:nvCxnSpPr>
            <p:cNvPr id="1082" name="Straight Connector 1081">
              <a:extLst>
                <a:ext uri="{FF2B5EF4-FFF2-40B4-BE49-F238E27FC236}">
                  <a16:creationId xmlns:a16="http://schemas.microsoft.com/office/drawing/2014/main" id="{897F24DC-A8C5-8F1B-813D-EA686FF0368A}"/>
                </a:ext>
              </a:extLst>
            </p:cNvPr>
            <p:cNvCxnSpPr>
              <a:cxnSpLocks/>
            </p:cNvCxnSpPr>
            <p:nvPr/>
          </p:nvCxnSpPr>
          <p:spPr>
            <a:xfrm>
              <a:off x="6058114" y="4153050"/>
              <a:ext cx="0" cy="47892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83" name="Straight Connector 1082">
              <a:extLst>
                <a:ext uri="{FF2B5EF4-FFF2-40B4-BE49-F238E27FC236}">
                  <a16:creationId xmlns:a16="http://schemas.microsoft.com/office/drawing/2014/main" id="{DB66EC83-AEA3-CFDA-B54D-1CF2A1834446}"/>
                </a:ext>
              </a:extLst>
            </p:cNvPr>
            <p:cNvCxnSpPr>
              <a:cxnSpLocks/>
            </p:cNvCxnSpPr>
            <p:nvPr/>
          </p:nvCxnSpPr>
          <p:spPr>
            <a:xfrm>
              <a:off x="6186607" y="4153050"/>
              <a:ext cx="0" cy="47892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84" name="Straight Connector 1083">
              <a:extLst>
                <a:ext uri="{FF2B5EF4-FFF2-40B4-BE49-F238E27FC236}">
                  <a16:creationId xmlns:a16="http://schemas.microsoft.com/office/drawing/2014/main" id="{1A743502-EB6B-ED30-8A8E-6D162A85C2D9}"/>
                </a:ext>
              </a:extLst>
            </p:cNvPr>
            <p:cNvCxnSpPr>
              <a:cxnSpLocks/>
            </p:cNvCxnSpPr>
            <p:nvPr/>
          </p:nvCxnSpPr>
          <p:spPr>
            <a:xfrm>
              <a:off x="5372819" y="4386673"/>
              <a:ext cx="68529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85" name="Straight Connector 1084">
              <a:extLst>
                <a:ext uri="{FF2B5EF4-FFF2-40B4-BE49-F238E27FC236}">
                  <a16:creationId xmlns:a16="http://schemas.microsoft.com/office/drawing/2014/main" id="{7D12619A-4A10-57BC-CE5F-3FD2294F6C8A}"/>
                </a:ext>
              </a:extLst>
            </p:cNvPr>
            <p:cNvCxnSpPr>
              <a:cxnSpLocks/>
            </p:cNvCxnSpPr>
            <p:nvPr/>
          </p:nvCxnSpPr>
          <p:spPr>
            <a:xfrm>
              <a:off x="6186607" y="4386673"/>
              <a:ext cx="68529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086" name="Straight Connector 1085">
            <a:extLst>
              <a:ext uri="{FF2B5EF4-FFF2-40B4-BE49-F238E27FC236}">
                <a16:creationId xmlns:a16="http://schemas.microsoft.com/office/drawing/2014/main" id="{8F152AD0-347C-869B-D490-70CC2DCF0D51}"/>
              </a:ext>
            </a:extLst>
          </p:cNvPr>
          <p:cNvCxnSpPr>
            <a:cxnSpLocks/>
          </p:cNvCxnSpPr>
          <p:nvPr/>
        </p:nvCxnSpPr>
        <p:spPr>
          <a:xfrm flipV="1">
            <a:off x="4335096" y="2945022"/>
            <a:ext cx="184465" cy="1781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87" name="Straight Connector 1086">
            <a:extLst>
              <a:ext uri="{FF2B5EF4-FFF2-40B4-BE49-F238E27FC236}">
                <a16:creationId xmlns:a16="http://schemas.microsoft.com/office/drawing/2014/main" id="{BD46F440-0DB7-AD1F-0BEA-7C21AD998A90}"/>
              </a:ext>
            </a:extLst>
          </p:cNvPr>
          <p:cNvCxnSpPr>
            <a:cxnSpLocks/>
          </p:cNvCxnSpPr>
          <p:nvPr/>
        </p:nvCxnSpPr>
        <p:spPr>
          <a:xfrm flipH="1" flipV="1">
            <a:off x="4519561" y="2945020"/>
            <a:ext cx="206367" cy="19468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88" name="Straight Connector 1087">
            <a:extLst>
              <a:ext uri="{FF2B5EF4-FFF2-40B4-BE49-F238E27FC236}">
                <a16:creationId xmlns:a16="http://schemas.microsoft.com/office/drawing/2014/main" id="{60F8D153-488E-09CE-1040-3E5E5D8F02C0}"/>
              </a:ext>
            </a:extLst>
          </p:cNvPr>
          <p:cNvCxnSpPr>
            <a:cxnSpLocks/>
          </p:cNvCxnSpPr>
          <p:nvPr/>
        </p:nvCxnSpPr>
        <p:spPr>
          <a:xfrm flipH="1">
            <a:off x="4725928" y="2945022"/>
            <a:ext cx="210261" cy="19468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89" name="Straight Connector 1088">
            <a:extLst>
              <a:ext uri="{FF2B5EF4-FFF2-40B4-BE49-F238E27FC236}">
                <a16:creationId xmlns:a16="http://schemas.microsoft.com/office/drawing/2014/main" id="{C6FE3F39-5841-E2D8-6CDA-CFE75AF6F82B}"/>
              </a:ext>
            </a:extLst>
          </p:cNvPr>
          <p:cNvCxnSpPr>
            <a:cxnSpLocks/>
          </p:cNvCxnSpPr>
          <p:nvPr/>
        </p:nvCxnSpPr>
        <p:spPr>
          <a:xfrm>
            <a:off x="4932296" y="2945022"/>
            <a:ext cx="183005" cy="19468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90" name="Straight Connector 1089">
            <a:extLst>
              <a:ext uri="{FF2B5EF4-FFF2-40B4-BE49-F238E27FC236}">
                <a16:creationId xmlns:a16="http://schemas.microsoft.com/office/drawing/2014/main" id="{E64E6275-0E59-D528-1518-98316D440361}"/>
              </a:ext>
            </a:extLst>
          </p:cNvPr>
          <p:cNvCxnSpPr>
            <a:cxnSpLocks/>
          </p:cNvCxnSpPr>
          <p:nvPr/>
        </p:nvCxnSpPr>
        <p:spPr>
          <a:xfrm flipV="1">
            <a:off x="5115301" y="3042365"/>
            <a:ext cx="109024" cy="973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91" name="Straight Connector 1090">
            <a:extLst>
              <a:ext uri="{FF2B5EF4-FFF2-40B4-BE49-F238E27FC236}">
                <a16:creationId xmlns:a16="http://schemas.microsoft.com/office/drawing/2014/main" id="{CA8457FC-17D2-5CCB-4D1B-48EAFD0EA476}"/>
              </a:ext>
            </a:extLst>
          </p:cNvPr>
          <p:cNvCxnSpPr>
            <a:cxnSpLocks/>
          </p:cNvCxnSpPr>
          <p:nvPr/>
        </p:nvCxnSpPr>
        <p:spPr>
          <a:xfrm>
            <a:off x="5224325" y="3042365"/>
            <a:ext cx="25309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92" name="Straight Connector 1091">
            <a:extLst>
              <a:ext uri="{FF2B5EF4-FFF2-40B4-BE49-F238E27FC236}">
                <a16:creationId xmlns:a16="http://schemas.microsoft.com/office/drawing/2014/main" id="{34D537DC-F43B-02D2-A2ED-41880125B12E}"/>
              </a:ext>
            </a:extLst>
          </p:cNvPr>
          <p:cNvCxnSpPr>
            <a:cxnSpLocks/>
          </p:cNvCxnSpPr>
          <p:nvPr/>
        </p:nvCxnSpPr>
        <p:spPr>
          <a:xfrm>
            <a:off x="4262089" y="3042365"/>
            <a:ext cx="74224" cy="808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93" name="Straight Connector 1092">
            <a:extLst>
              <a:ext uri="{FF2B5EF4-FFF2-40B4-BE49-F238E27FC236}">
                <a16:creationId xmlns:a16="http://schemas.microsoft.com/office/drawing/2014/main" id="{FC203BF7-7005-6245-0064-250DBA328BC6}"/>
              </a:ext>
            </a:extLst>
          </p:cNvPr>
          <p:cNvCxnSpPr>
            <a:cxnSpLocks/>
          </p:cNvCxnSpPr>
          <p:nvPr/>
        </p:nvCxnSpPr>
        <p:spPr>
          <a:xfrm>
            <a:off x="3978334" y="3042365"/>
            <a:ext cx="28424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94" name="Straight Connector 1093">
            <a:extLst>
              <a:ext uri="{FF2B5EF4-FFF2-40B4-BE49-F238E27FC236}">
                <a16:creationId xmlns:a16="http://schemas.microsoft.com/office/drawing/2014/main" id="{E4AB5C89-F7E5-F394-BFF2-6494C48148CF}"/>
              </a:ext>
            </a:extLst>
          </p:cNvPr>
          <p:cNvCxnSpPr>
            <a:cxnSpLocks/>
          </p:cNvCxnSpPr>
          <p:nvPr/>
        </p:nvCxnSpPr>
        <p:spPr>
          <a:xfrm>
            <a:off x="5435507" y="3042363"/>
            <a:ext cx="33486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1104" name="Group 1103">
            <a:extLst>
              <a:ext uri="{FF2B5EF4-FFF2-40B4-BE49-F238E27FC236}">
                <a16:creationId xmlns:a16="http://schemas.microsoft.com/office/drawing/2014/main" id="{76F663C8-4933-2186-A8A5-56E20375D39A}"/>
              </a:ext>
            </a:extLst>
          </p:cNvPr>
          <p:cNvGrpSpPr/>
          <p:nvPr/>
        </p:nvGrpSpPr>
        <p:grpSpPr>
          <a:xfrm rot="5400000">
            <a:off x="6797043" y="3293875"/>
            <a:ext cx="998457" cy="478928"/>
            <a:chOff x="5372819" y="4153050"/>
            <a:chExt cx="1499083" cy="478928"/>
          </a:xfrm>
        </p:grpSpPr>
        <p:cxnSp>
          <p:nvCxnSpPr>
            <p:cNvPr id="1105" name="Straight Connector 1104">
              <a:extLst>
                <a:ext uri="{FF2B5EF4-FFF2-40B4-BE49-F238E27FC236}">
                  <a16:creationId xmlns:a16="http://schemas.microsoft.com/office/drawing/2014/main" id="{EABD32FA-481B-ADF0-8D91-C734508E30BD}"/>
                </a:ext>
              </a:extLst>
            </p:cNvPr>
            <p:cNvCxnSpPr>
              <a:cxnSpLocks/>
            </p:cNvCxnSpPr>
            <p:nvPr/>
          </p:nvCxnSpPr>
          <p:spPr>
            <a:xfrm>
              <a:off x="6058114" y="4153050"/>
              <a:ext cx="0" cy="47892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06" name="Straight Connector 1105">
              <a:extLst>
                <a:ext uri="{FF2B5EF4-FFF2-40B4-BE49-F238E27FC236}">
                  <a16:creationId xmlns:a16="http://schemas.microsoft.com/office/drawing/2014/main" id="{34AEBA19-C7C4-055D-6453-3FB09B57D37A}"/>
                </a:ext>
              </a:extLst>
            </p:cNvPr>
            <p:cNvCxnSpPr>
              <a:cxnSpLocks/>
            </p:cNvCxnSpPr>
            <p:nvPr/>
          </p:nvCxnSpPr>
          <p:spPr>
            <a:xfrm>
              <a:off x="6186607" y="4153050"/>
              <a:ext cx="0" cy="47892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07" name="Straight Connector 1106">
              <a:extLst>
                <a:ext uri="{FF2B5EF4-FFF2-40B4-BE49-F238E27FC236}">
                  <a16:creationId xmlns:a16="http://schemas.microsoft.com/office/drawing/2014/main" id="{5FB164E5-8536-829B-F9A8-CBA0D35E57D0}"/>
                </a:ext>
              </a:extLst>
            </p:cNvPr>
            <p:cNvCxnSpPr>
              <a:cxnSpLocks/>
            </p:cNvCxnSpPr>
            <p:nvPr/>
          </p:nvCxnSpPr>
          <p:spPr>
            <a:xfrm>
              <a:off x="5372819" y="4386673"/>
              <a:ext cx="68529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08" name="Straight Connector 1107">
              <a:extLst>
                <a:ext uri="{FF2B5EF4-FFF2-40B4-BE49-F238E27FC236}">
                  <a16:creationId xmlns:a16="http://schemas.microsoft.com/office/drawing/2014/main" id="{C0BE2514-B4FE-4186-3EA7-870E5FE3D26F}"/>
                </a:ext>
              </a:extLst>
            </p:cNvPr>
            <p:cNvCxnSpPr>
              <a:cxnSpLocks/>
            </p:cNvCxnSpPr>
            <p:nvPr/>
          </p:nvCxnSpPr>
          <p:spPr>
            <a:xfrm>
              <a:off x="6186607" y="4386673"/>
              <a:ext cx="68529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109" name="Straight Connector 1108">
            <a:extLst>
              <a:ext uri="{FF2B5EF4-FFF2-40B4-BE49-F238E27FC236}">
                <a16:creationId xmlns:a16="http://schemas.microsoft.com/office/drawing/2014/main" id="{86CB7BA4-8973-BED8-CC7C-A3530C41A915}"/>
              </a:ext>
            </a:extLst>
          </p:cNvPr>
          <p:cNvCxnSpPr>
            <a:cxnSpLocks/>
          </p:cNvCxnSpPr>
          <p:nvPr/>
        </p:nvCxnSpPr>
        <p:spPr>
          <a:xfrm flipV="1">
            <a:off x="6041033" y="2945024"/>
            <a:ext cx="184465" cy="1781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10" name="Straight Connector 1109">
            <a:extLst>
              <a:ext uri="{FF2B5EF4-FFF2-40B4-BE49-F238E27FC236}">
                <a16:creationId xmlns:a16="http://schemas.microsoft.com/office/drawing/2014/main" id="{A04E00BF-9320-57E2-A497-52B5140653FF}"/>
              </a:ext>
            </a:extLst>
          </p:cNvPr>
          <p:cNvCxnSpPr>
            <a:cxnSpLocks/>
          </p:cNvCxnSpPr>
          <p:nvPr/>
        </p:nvCxnSpPr>
        <p:spPr>
          <a:xfrm flipH="1" flipV="1">
            <a:off x="6225498" y="2945022"/>
            <a:ext cx="206367" cy="19468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11" name="Straight Connector 1110">
            <a:extLst>
              <a:ext uri="{FF2B5EF4-FFF2-40B4-BE49-F238E27FC236}">
                <a16:creationId xmlns:a16="http://schemas.microsoft.com/office/drawing/2014/main" id="{AE720BC4-C867-6735-E9DC-0D1361B71C75}"/>
              </a:ext>
            </a:extLst>
          </p:cNvPr>
          <p:cNvCxnSpPr>
            <a:cxnSpLocks/>
          </p:cNvCxnSpPr>
          <p:nvPr/>
        </p:nvCxnSpPr>
        <p:spPr>
          <a:xfrm flipH="1">
            <a:off x="6431865" y="2945024"/>
            <a:ext cx="210261" cy="19468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12" name="Straight Connector 1111">
            <a:extLst>
              <a:ext uri="{FF2B5EF4-FFF2-40B4-BE49-F238E27FC236}">
                <a16:creationId xmlns:a16="http://schemas.microsoft.com/office/drawing/2014/main" id="{F6C3FE64-0064-6B34-754F-4A09C079CB14}"/>
              </a:ext>
            </a:extLst>
          </p:cNvPr>
          <p:cNvCxnSpPr>
            <a:cxnSpLocks/>
          </p:cNvCxnSpPr>
          <p:nvPr/>
        </p:nvCxnSpPr>
        <p:spPr>
          <a:xfrm>
            <a:off x="6638233" y="2945024"/>
            <a:ext cx="183005" cy="19468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13" name="Straight Connector 1112">
            <a:extLst>
              <a:ext uri="{FF2B5EF4-FFF2-40B4-BE49-F238E27FC236}">
                <a16:creationId xmlns:a16="http://schemas.microsoft.com/office/drawing/2014/main" id="{4221D308-F79D-B6AF-BD9F-96F49C8857AC}"/>
              </a:ext>
            </a:extLst>
          </p:cNvPr>
          <p:cNvCxnSpPr>
            <a:cxnSpLocks/>
          </p:cNvCxnSpPr>
          <p:nvPr/>
        </p:nvCxnSpPr>
        <p:spPr>
          <a:xfrm flipV="1">
            <a:off x="6821238" y="3042367"/>
            <a:ext cx="109024" cy="973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14" name="Straight Connector 1113">
            <a:extLst>
              <a:ext uri="{FF2B5EF4-FFF2-40B4-BE49-F238E27FC236}">
                <a16:creationId xmlns:a16="http://schemas.microsoft.com/office/drawing/2014/main" id="{1F326888-B57E-F5D9-6490-8095001B2C47}"/>
              </a:ext>
            </a:extLst>
          </p:cNvPr>
          <p:cNvCxnSpPr>
            <a:cxnSpLocks/>
          </p:cNvCxnSpPr>
          <p:nvPr/>
        </p:nvCxnSpPr>
        <p:spPr>
          <a:xfrm>
            <a:off x="6930262" y="3042367"/>
            <a:ext cx="25309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15" name="Straight Connector 1114">
            <a:extLst>
              <a:ext uri="{FF2B5EF4-FFF2-40B4-BE49-F238E27FC236}">
                <a16:creationId xmlns:a16="http://schemas.microsoft.com/office/drawing/2014/main" id="{37060196-FF32-2C5F-9E9A-948717469CB4}"/>
              </a:ext>
            </a:extLst>
          </p:cNvPr>
          <p:cNvCxnSpPr>
            <a:cxnSpLocks/>
          </p:cNvCxnSpPr>
          <p:nvPr/>
        </p:nvCxnSpPr>
        <p:spPr>
          <a:xfrm>
            <a:off x="5968026" y="3042367"/>
            <a:ext cx="74224" cy="808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16" name="Straight Connector 1115">
            <a:extLst>
              <a:ext uri="{FF2B5EF4-FFF2-40B4-BE49-F238E27FC236}">
                <a16:creationId xmlns:a16="http://schemas.microsoft.com/office/drawing/2014/main" id="{36BD8710-0398-31A7-CD54-E0540337B1B4}"/>
              </a:ext>
            </a:extLst>
          </p:cNvPr>
          <p:cNvCxnSpPr>
            <a:cxnSpLocks/>
          </p:cNvCxnSpPr>
          <p:nvPr/>
        </p:nvCxnSpPr>
        <p:spPr>
          <a:xfrm>
            <a:off x="5684271" y="3042367"/>
            <a:ext cx="28424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17" name="Straight Connector 1116">
            <a:extLst>
              <a:ext uri="{FF2B5EF4-FFF2-40B4-BE49-F238E27FC236}">
                <a16:creationId xmlns:a16="http://schemas.microsoft.com/office/drawing/2014/main" id="{DA8A6306-DF37-B5E7-3A18-2419983B65C1}"/>
              </a:ext>
            </a:extLst>
          </p:cNvPr>
          <p:cNvCxnSpPr>
            <a:cxnSpLocks/>
          </p:cNvCxnSpPr>
          <p:nvPr/>
        </p:nvCxnSpPr>
        <p:spPr>
          <a:xfrm>
            <a:off x="7141444" y="3042365"/>
            <a:ext cx="33486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1118" name="Group 1117">
            <a:extLst>
              <a:ext uri="{FF2B5EF4-FFF2-40B4-BE49-F238E27FC236}">
                <a16:creationId xmlns:a16="http://schemas.microsoft.com/office/drawing/2014/main" id="{98C0F7E5-A66E-FB8C-7AA8-E1856755E13E}"/>
              </a:ext>
            </a:extLst>
          </p:cNvPr>
          <p:cNvGrpSpPr/>
          <p:nvPr/>
        </p:nvGrpSpPr>
        <p:grpSpPr>
          <a:xfrm rot="5400000">
            <a:off x="8472675" y="3293873"/>
            <a:ext cx="998457" cy="478928"/>
            <a:chOff x="5372819" y="4153050"/>
            <a:chExt cx="1499083" cy="478928"/>
          </a:xfrm>
        </p:grpSpPr>
        <p:cxnSp>
          <p:nvCxnSpPr>
            <p:cNvPr id="1119" name="Straight Connector 1118">
              <a:extLst>
                <a:ext uri="{FF2B5EF4-FFF2-40B4-BE49-F238E27FC236}">
                  <a16:creationId xmlns:a16="http://schemas.microsoft.com/office/drawing/2014/main" id="{951A7443-EAFA-9371-0C2C-76E010A921BC}"/>
                </a:ext>
              </a:extLst>
            </p:cNvPr>
            <p:cNvCxnSpPr>
              <a:cxnSpLocks/>
            </p:cNvCxnSpPr>
            <p:nvPr/>
          </p:nvCxnSpPr>
          <p:spPr>
            <a:xfrm>
              <a:off x="6058114" y="4153050"/>
              <a:ext cx="0" cy="47892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20" name="Straight Connector 1119">
              <a:extLst>
                <a:ext uri="{FF2B5EF4-FFF2-40B4-BE49-F238E27FC236}">
                  <a16:creationId xmlns:a16="http://schemas.microsoft.com/office/drawing/2014/main" id="{9028F88F-A119-2B51-1E0B-AD51E6B291AE}"/>
                </a:ext>
              </a:extLst>
            </p:cNvPr>
            <p:cNvCxnSpPr>
              <a:cxnSpLocks/>
            </p:cNvCxnSpPr>
            <p:nvPr/>
          </p:nvCxnSpPr>
          <p:spPr>
            <a:xfrm>
              <a:off x="6186607" y="4153050"/>
              <a:ext cx="0" cy="47892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21" name="Straight Connector 1120">
              <a:extLst>
                <a:ext uri="{FF2B5EF4-FFF2-40B4-BE49-F238E27FC236}">
                  <a16:creationId xmlns:a16="http://schemas.microsoft.com/office/drawing/2014/main" id="{28ACF4C8-29B6-201A-1B76-8E3A93D6F151}"/>
                </a:ext>
              </a:extLst>
            </p:cNvPr>
            <p:cNvCxnSpPr>
              <a:cxnSpLocks/>
            </p:cNvCxnSpPr>
            <p:nvPr/>
          </p:nvCxnSpPr>
          <p:spPr>
            <a:xfrm>
              <a:off x="5372819" y="4386673"/>
              <a:ext cx="68529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22" name="Straight Connector 1121">
              <a:extLst>
                <a:ext uri="{FF2B5EF4-FFF2-40B4-BE49-F238E27FC236}">
                  <a16:creationId xmlns:a16="http://schemas.microsoft.com/office/drawing/2014/main" id="{A0B86979-992F-3624-6B67-058C93534661}"/>
                </a:ext>
              </a:extLst>
            </p:cNvPr>
            <p:cNvCxnSpPr>
              <a:cxnSpLocks/>
            </p:cNvCxnSpPr>
            <p:nvPr/>
          </p:nvCxnSpPr>
          <p:spPr>
            <a:xfrm>
              <a:off x="6186607" y="4386673"/>
              <a:ext cx="68529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123" name="Straight Connector 1122">
            <a:extLst>
              <a:ext uri="{FF2B5EF4-FFF2-40B4-BE49-F238E27FC236}">
                <a16:creationId xmlns:a16="http://schemas.microsoft.com/office/drawing/2014/main" id="{D16CB773-CB17-BF04-47EB-47FA19BC5741}"/>
              </a:ext>
            </a:extLst>
          </p:cNvPr>
          <p:cNvCxnSpPr>
            <a:cxnSpLocks/>
          </p:cNvCxnSpPr>
          <p:nvPr/>
        </p:nvCxnSpPr>
        <p:spPr>
          <a:xfrm flipV="1">
            <a:off x="7716665" y="2945022"/>
            <a:ext cx="184465" cy="1781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24" name="Straight Connector 1123">
            <a:extLst>
              <a:ext uri="{FF2B5EF4-FFF2-40B4-BE49-F238E27FC236}">
                <a16:creationId xmlns:a16="http://schemas.microsoft.com/office/drawing/2014/main" id="{2A6E769E-6F82-09D7-92B6-519F4690F77A}"/>
              </a:ext>
            </a:extLst>
          </p:cNvPr>
          <p:cNvCxnSpPr>
            <a:cxnSpLocks/>
          </p:cNvCxnSpPr>
          <p:nvPr/>
        </p:nvCxnSpPr>
        <p:spPr>
          <a:xfrm flipH="1" flipV="1">
            <a:off x="7901130" y="2945020"/>
            <a:ext cx="206367" cy="19468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25" name="Straight Connector 1124">
            <a:extLst>
              <a:ext uri="{FF2B5EF4-FFF2-40B4-BE49-F238E27FC236}">
                <a16:creationId xmlns:a16="http://schemas.microsoft.com/office/drawing/2014/main" id="{076ACD8D-A15B-5A5D-2BC9-18D9E04D9301}"/>
              </a:ext>
            </a:extLst>
          </p:cNvPr>
          <p:cNvCxnSpPr>
            <a:cxnSpLocks/>
          </p:cNvCxnSpPr>
          <p:nvPr/>
        </p:nvCxnSpPr>
        <p:spPr>
          <a:xfrm flipH="1">
            <a:off x="8107497" y="2945022"/>
            <a:ext cx="210261" cy="19468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26" name="Straight Connector 1125">
            <a:extLst>
              <a:ext uri="{FF2B5EF4-FFF2-40B4-BE49-F238E27FC236}">
                <a16:creationId xmlns:a16="http://schemas.microsoft.com/office/drawing/2014/main" id="{D402891C-88B0-FA03-3146-8EF02F60256F}"/>
              </a:ext>
            </a:extLst>
          </p:cNvPr>
          <p:cNvCxnSpPr>
            <a:cxnSpLocks/>
          </p:cNvCxnSpPr>
          <p:nvPr/>
        </p:nvCxnSpPr>
        <p:spPr>
          <a:xfrm>
            <a:off x="8313865" y="2945022"/>
            <a:ext cx="183005" cy="19468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27" name="Straight Connector 1126">
            <a:extLst>
              <a:ext uri="{FF2B5EF4-FFF2-40B4-BE49-F238E27FC236}">
                <a16:creationId xmlns:a16="http://schemas.microsoft.com/office/drawing/2014/main" id="{95A4E2D1-D905-7530-8032-930421B2030B}"/>
              </a:ext>
            </a:extLst>
          </p:cNvPr>
          <p:cNvCxnSpPr>
            <a:cxnSpLocks/>
          </p:cNvCxnSpPr>
          <p:nvPr/>
        </p:nvCxnSpPr>
        <p:spPr>
          <a:xfrm flipV="1">
            <a:off x="8496870" y="3042365"/>
            <a:ext cx="109024" cy="973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28" name="Straight Connector 1127">
            <a:extLst>
              <a:ext uri="{FF2B5EF4-FFF2-40B4-BE49-F238E27FC236}">
                <a16:creationId xmlns:a16="http://schemas.microsoft.com/office/drawing/2014/main" id="{C3422CBB-4E9C-77ED-A1B1-1522BEF73A12}"/>
              </a:ext>
            </a:extLst>
          </p:cNvPr>
          <p:cNvCxnSpPr>
            <a:cxnSpLocks/>
          </p:cNvCxnSpPr>
          <p:nvPr/>
        </p:nvCxnSpPr>
        <p:spPr>
          <a:xfrm>
            <a:off x="8605894" y="3042365"/>
            <a:ext cx="25309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29" name="Straight Connector 1128">
            <a:extLst>
              <a:ext uri="{FF2B5EF4-FFF2-40B4-BE49-F238E27FC236}">
                <a16:creationId xmlns:a16="http://schemas.microsoft.com/office/drawing/2014/main" id="{5DBDE94D-8BC5-256A-C952-A1AC64944436}"/>
              </a:ext>
            </a:extLst>
          </p:cNvPr>
          <p:cNvCxnSpPr>
            <a:cxnSpLocks/>
          </p:cNvCxnSpPr>
          <p:nvPr/>
        </p:nvCxnSpPr>
        <p:spPr>
          <a:xfrm>
            <a:off x="7643658" y="3042365"/>
            <a:ext cx="74224" cy="808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30" name="Straight Connector 1129">
            <a:extLst>
              <a:ext uri="{FF2B5EF4-FFF2-40B4-BE49-F238E27FC236}">
                <a16:creationId xmlns:a16="http://schemas.microsoft.com/office/drawing/2014/main" id="{F08E1E07-835E-D408-5A69-8C4EA02B047D}"/>
              </a:ext>
            </a:extLst>
          </p:cNvPr>
          <p:cNvCxnSpPr>
            <a:cxnSpLocks/>
          </p:cNvCxnSpPr>
          <p:nvPr/>
        </p:nvCxnSpPr>
        <p:spPr>
          <a:xfrm>
            <a:off x="7359903" y="3042365"/>
            <a:ext cx="28424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31" name="Straight Connector 1130">
            <a:extLst>
              <a:ext uri="{FF2B5EF4-FFF2-40B4-BE49-F238E27FC236}">
                <a16:creationId xmlns:a16="http://schemas.microsoft.com/office/drawing/2014/main" id="{15FDE53A-E366-F6CA-FE10-F63408B2E8E7}"/>
              </a:ext>
            </a:extLst>
          </p:cNvPr>
          <p:cNvCxnSpPr>
            <a:cxnSpLocks/>
          </p:cNvCxnSpPr>
          <p:nvPr/>
        </p:nvCxnSpPr>
        <p:spPr>
          <a:xfrm>
            <a:off x="8817076" y="3042363"/>
            <a:ext cx="163913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1141" name="Group 1140">
            <a:extLst>
              <a:ext uri="{FF2B5EF4-FFF2-40B4-BE49-F238E27FC236}">
                <a16:creationId xmlns:a16="http://schemas.microsoft.com/office/drawing/2014/main" id="{78CADF15-9FB4-F9DF-A54D-85BFCE098391}"/>
              </a:ext>
            </a:extLst>
          </p:cNvPr>
          <p:cNvGrpSpPr/>
          <p:nvPr/>
        </p:nvGrpSpPr>
        <p:grpSpPr>
          <a:xfrm rot="5400000">
            <a:off x="9961117" y="3399844"/>
            <a:ext cx="990197" cy="260926"/>
            <a:chOff x="7180061" y="4630350"/>
            <a:chExt cx="1499083" cy="194688"/>
          </a:xfrm>
        </p:grpSpPr>
        <p:cxnSp>
          <p:nvCxnSpPr>
            <p:cNvPr id="1132" name="Straight Connector 1131">
              <a:extLst>
                <a:ext uri="{FF2B5EF4-FFF2-40B4-BE49-F238E27FC236}">
                  <a16:creationId xmlns:a16="http://schemas.microsoft.com/office/drawing/2014/main" id="{14104BC4-4EB2-DB24-CEA3-EF96A531E2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36823" y="4630352"/>
              <a:ext cx="184465" cy="17817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33" name="Straight Connector 1132">
              <a:extLst>
                <a:ext uri="{FF2B5EF4-FFF2-40B4-BE49-F238E27FC236}">
                  <a16:creationId xmlns:a16="http://schemas.microsoft.com/office/drawing/2014/main" id="{B0665B15-6225-40F1-DF62-559274332F9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721288" y="4630350"/>
              <a:ext cx="206367" cy="19468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34" name="Straight Connector 1133">
              <a:extLst>
                <a:ext uri="{FF2B5EF4-FFF2-40B4-BE49-F238E27FC236}">
                  <a16:creationId xmlns:a16="http://schemas.microsoft.com/office/drawing/2014/main" id="{B5B3CDA3-0B63-B5B5-4A1B-1B4923B7E1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27655" y="4630352"/>
              <a:ext cx="210261" cy="19468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35" name="Straight Connector 1134">
              <a:extLst>
                <a:ext uri="{FF2B5EF4-FFF2-40B4-BE49-F238E27FC236}">
                  <a16:creationId xmlns:a16="http://schemas.microsoft.com/office/drawing/2014/main" id="{34E609F2-8FF7-1CF6-EA72-573E3BD803F1}"/>
                </a:ext>
              </a:extLst>
            </p:cNvPr>
            <p:cNvCxnSpPr>
              <a:cxnSpLocks/>
            </p:cNvCxnSpPr>
            <p:nvPr/>
          </p:nvCxnSpPr>
          <p:spPr>
            <a:xfrm>
              <a:off x="8134023" y="4630352"/>
              <a:ext cx="183005" cy="19468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36" name="Straight Connector 1135">
              <a:extLst>
                <a:ext uri="{FF2B5EF4-FFF2-40B4-BE49-F238E27FC236}">
                  <a16:creationId xmlns:a16="http://schemas.microsoft.com/office/drawing/2014/main" id="{5EF4E9A1-4612-5206-9638-E5FB6A4559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17028" y="4727695"/>
              <a:ext cx="109024" cy="9734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37" name="Straight Connector 1136">
              <a:extLst>
                <a:ext uri="{FF2B5EF4-FFF2-40B4-BE49-F238E27FC236}">
                  <a16:creationId xmlns:a16="http://schemas.microsoft.com/office/drawing/2014/main" id="{59387F5E-3757-5ED4-7BC4-769E8880CC9E}"/>
                </a:ext>
              </a:extLst>
            </p:cNvPr>
            <p:cNvCxnSpPr>
              <a:cxnSpLocks/>
            </p:cNvCxnSpPr>
            <p:nvPr/>
          </p:nvCxnSpPr>
          <p:spPr>
            <a:xfrm>
              <a:off x="8426052" y="4727695"/>
              <a:ext cx="25309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38" name="Straight Connector 1137">
              <a:extLst>
                <a:ext uri="{FF2B5EF4-FFF2-40B4-BE49-F238E27FC236}">
                  <a16:creationId xmlns:a16="http://schemas.microsoft.com/office/drawing/2014/main" id="{126CB4DE-D03B-FFB4-F1BB-375A5B608F34}"/>
                </a:ext>
              </a:extLst>
            </p:cNvPr>
            <p:cNvCxnSpPr>
              <a:cxnSpLocks/>
            </p:cNvCxnSpPr>
            <p:nvPr/>
          </p:nvCxnSpPr>
          <p:spPr>
            <a:xfrm>
              <a:off x="7463816" y="4727695"/>
              <a:ext cx="74224" cy="8082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39" name="Straight Connector 1138">
              <a:extLst>
                <a:ext uri="{FF2B5EF4-FFF2-40B4-BE49-F238E27FC236}">
                  <a16:creationId xmlns:a16="http://schemas.microsoft.com/office/drawing/2014/main" id="{464A8FAC-295F-579E-8FA3-050291C04C7C}"/>
                </a:ext>
              </a:extLst>
            </p:cNvPr>
            <p:cNvCxnSpPr>
              <a:cxnSpLocks/>
            </p:cNvCxnSpPr>
            <p:nvPr/>
          </p:nvCxnSpPr>
          <p:spPr>
            <a:xfrm>
              <a:off x="7180061" y="4727695"/>
              <a:ext cx="28424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148" name="Straight Connector 1147">
            <a:extLst>
              <a:ext uri="{FF2B5EF4-FFF2-40B4-BE49-F238E27FC236}">
                <a16:creationId xmlns:a16="http://schemas.microsoft.com/office/drawing/2014/main" id="{8526A5F0-7613-47C6-6A41-B27A02EEACD3}"/>
              </a:ext>
            </a:extLst>
          </p:cNvPr>
          <p:cNvCxnSpPr>
            <a:cxnSpLocks/>
            <a:endCxn id="1027" idx="0"/>
          </p:cNvCxnSpPr>
          <p:nvPr/>
        </p:nvCxnSpPr>
        <p:spPr>
          <a:xfrm flipH="1">
            <a:off x="2016439" y="3034107"/>
            <a:ext cx="1" cy="32766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50" name="Straight Connector 1149">
            <a:extLst>
              <a:ext uri="{FF2B5EF4-FFF2-40B4-BE49-F238E27FC236}">
                <a16:creationId xmlns:a16="http://schemas.microsoft.com/office/drawing/2014/main" id="{609C7E05-9418-9396-6936-52E93A976271}"/>
              </a:ext>
            </a:extLst>
          </p:cNvPr>
          <p:cNvCxnSpPr>
            <a:cxnSpLocks/>
            <a:stCxn id="1027" idx="4"/>
          </p:cNvCxnSpPr>
          <p:nvPr/>
        </p:nvCxnSpPr>
        <p:spPr>
          <a:xfrm flipH="1">
            <a:off x="2016438" y="3713162"/>
            <a:ext cx="1" cy="31940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55" name="TextBox 1154">
                <a:extLst>
                  <a:ext uri="{FF2B5EF4-FFF2-40B4-BE49-F238E27FC236}">
                    <a16:creationId xmlns:a16="http://schemas.microsoft.com/office/drawing/2014/main" id="{159712B2-4D50-0116-E13B-068B1B9A314C}"/>
                  </a:ext>
                </a:extLst>
              </p:cNvPr>
              <p:cNvSpPr txBox="1"/>
              <p:nvPr/>
            </p:nvSpPr>
            <p:spPr>
              <a:xfrm>
                <a:off x="2668144" y="2487719"/>
                <a:ext cx="771525" cy="3907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1800" b="0" i="1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𝑐h𝑖𝑝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55" name="TextBox 1154">
                <a:extLst>
                  <a:ext uri="{FF2B5EF4-FFF2-40B4-BE49-F238E27FC236}">
                    <a16:creationId xmlns:a16="http://schemas.microsoft.com/office/drawing/2014/main" id="{159712B2-4D50-0116-E13B-068B1B9A31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8144" y="2487719"/>
                <a:ext cx="771525" cy="390748"/>
              </a:xfrm>
              <a:prstGeom prst="rect">
                <a:avLst/>
              </a:prstGeom>
              <a:blipFill>
                <a:blip r:embed="rId3"/>
                <a:stretch>
                  <a:fillRect b="-156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56" name="TextBox 1155">
                <a:extLst>
                  <a:ext uri="{FF2B5EF4-FFF2-40B4-BE49-F238E27FC236}">
                    <a16:creationId xmlns:a16="http://schemas.microsoft.com/office/drawing/2014/main" id="{9D1133C1-348C-5BC9-99EA-D67B385B0635}"/>
                  </a:ext>
                </a:extLst>
              </p:cNvPr>
              <p:cNvSpPr txBox="1"/>
              <p:nvPr/>
            </p:nvSpPr>
            <p:spPr>
              <a:xfrm>
                <a:off x="4121303" y="3345641"/>
                <a:ext cx="771525" cy="3907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1800" b="0" i="1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𝑐h𝑖𝑝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56" name="TextBox 1155">
                <a:extLst>
                  <a:ext uri="{FF2B5EF4-FFF2-40B4-BE49-F238E27FC236}">
                    <a16:creationId xmlns:a16="http://schemas.microsoft.com/office/drawing/2014/main" id="{9D1133C1-348C-5BC9-99EA-D67B385B06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1303" y="3345641"/>
                <a:ext cx="771525" cy="390748"/>
              </a:xfrm>
              <a:prstGeom prst="rect">
                <a:avLst/>
              </a:prstGeom>
              <a:blipFill>
                <a:blip r:embed="rId4"/>
                <a:stretch>
                  <a:fillRect b="-156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57" name="TextBox 1156">
                <a:extLst>
                  <a:ext uri="{FF2B5EF4-FFF2-40B4-BE49-F238E27FC236}">
                    <a16:creationId xmlns:a16="http://schemas.microsoft.com/office/drawing/2014/main" id="{961C0B50-EB92-5F96-F8E3-DF2AD066D1A3}"/>
                  </a:ext>
                </a:extLst>
              </p:cNvPr>
              <p:cNvSpPr txBox="1"/>
              <p:nvPr/>
            </p:nvSpPr>
            <p:spPr>
              <a:xfrm>
                <a:off x="4369944" y="2489601"/>
                <a:ext cx="830473" cy="369332"/>
              </a:xfrm>
              <a:prstGeom prst="rect">
                <a:avLst/>
              </a:prstGeom>
              <a:solidFill>
                <a:srgbClr val="81E5A9">
                  <a:alpha val="50196"/>
                </a:srgbClr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1800" b="0" i="1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𝑠𝑜𝑙𝑑𝑒𝑟</m:t>
                          </m:r>
                        </m:sub>
                      </m:sSub>
                      <m:r>
                        <a:rPr lang="en-US" sz="1800" b="0" i="1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57" name="TextBox 1156">
                <a:extLst>
                  <a:ext uri="{FF2B5EF4-FFF2-40B4-BE49-F238E27FC236}">
                    <a16:creationId xmlns:a16="http://schemas.microsoft.com/office/drawing/2014/main" id="{961C0B50-EB92-5F96-F8E3-DF2AD066D1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9944" y="2489601"/>
                <a:ext cx="830473" cy="369332"/>
              </a:xfrm>
              <a:prstGeom prst="rect">
                <a:avLst/>
              </a:prstGeom>
              <a:blipFill>
                <a:blip r:embed="rId5"/>
                <a:stretch>
                  <a:fillRect l="-735" r="-8088"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58" name="TextBox 1157">
                <a:extLst>
                  <a:ext uri="{FF2B5EF4-FFF2-40B4-BE49-F238E27FC236}">
                    <a16:creationId xmlns:a16="http://schemas.microsoft.com/office/drawing/2014/main" id="{D3DE95DB-C6AF-F559-7410-49074C57BB27}"/>
                  </a:ext>
                </a:extLst>
              </p:cNvPr>
              <p:cNvSpPr txBox="1"/>
              <p:nvPr/>
            </p:nvSpPr>
            <p:spPr>
              <a:xfrm>
                <a:off x="5847838" y="3345641"/>
                <a:ext cx="77152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1800" b="0" i="1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𝑠𝑜𝑙𝑑𝑒𝑟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58" name="TextBox 1157">
                <a:extLst>
                  <a:ext uri="{FF2B5EF4-FFF2-40B4-BE49-F238E27FC236}">
                    <a16:creationId xmlns:a16="http://schemas.microsoft.com/office/drawing/2014/main" id="{D3DE95DB-C6AF-F559-7410-49074C57BB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7838" y="3345641"/>
                <a:ext cx="771525" cy="369332"/>
              </a:xfrm>
              <a:prstGeom prst="rect">
                <a:avLst/>
              </a:prstGeom>
              <a:blipFill>
                <a:blip r:embed="rId6"/>
                <a:stretch>
                  <a:fillRect l="-787" r="-6299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59" name="TextBox 1158">
                <a:extLst>
                  <a:ext uri="{FF2B5EF4-FFF2-40B4-BE49-F238E27FC236}">
                    <a16:creationId xmlns:a16="http://schemas.microsoft.com/office/drawing/2014/main" id="{3EC4A01B-2244-8E5E-522B-97657BDEFF3B}"/>
                  </a:ext>
                </a:extLst>
              </p:cNvPr>
              <p:cNvSpPr txBox="1"/>
              <p:nvPr/>
            </p:nvSpPr>
            <p:spPr>
              <a:xfrm>
                <a:off x="6049713" y="2487719"/>
                <a:ext cx="77152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1800" b="0" i="1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𝑃𝐶𝐵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59" name="TextBox 1158">
                <a:extLst>
                  <a:ext uri="{FF2B5EF4-FFF2-40B4-BE49-F238E27FC236}">
                    <a16:creationId xmlns:a16="http://schemas.microsoft.com/office/drawing/2014/main" id="{3EC4A01B-2244-8E5E-522B-97657BDEFF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9713" y="2487719"/>
                <a:ext cx="771525" cy="369332"/>
              </a:xfrm>
              <a:prstGeom prst="rect">
                <a:avLst/>
              </a:prstGeom>
              <a:blipFill>
                <a:blip r:embed="rId7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60" name="TextBox 1159">
                <a:extLst>
                  <a:ext uri="{FF2B5EF4-FFF2-40B4-BE49-F238E27FC236}">
                    <a16:creationId xmlns:a16="http://schemas.microsoft.com/office/drawing/2014/main" id="{270C1523-BA68-54AD-F80B-7BB6B20AEFBF}"/>
                  </a:ext>
                </a:extLst>
              </p:cNvPr>
              <p:cNvSpPr txBox="1"/>
              <p:nvPr/>
            </p:nvSpPr>
            <p:spPr>
              <a:xfrm>
                <a:off x="7514109" y="3332878"/>
                <a:ext cx="77152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1800" b="0" i="1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𝑃𝐶𝐵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60" name="TextBox 1159">
                <a:extLst>
                  <a:ext uri="{FF2B5EF4-FFF2-40B4-BE49-F238E27FC236}">
                    <a16:creationId xmlns:a16="http://schemas.microsoft.com/office/drawing/2014/main" id="{270C1523-BA68-54AD-F80B-7BB6B20AEF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4109" y="3332878"/>
                <a:ext cx="771525" cy="369332"/>
              </a:xfrm>
              <a:prstGeom prst="rect">
                <a:avLst/>
              </a:prstGeom>
              <a:blipFill>
                <a:blip r:embed="rId8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61" name="TextBox 1160">
                <a:extLst>
                  <a:ext uri="{FF2B5EF4-FFF2-40B4-BE49-F238E27FC236}">
                    <a16:creationId xmlns:a16="http://schemas.microsoft.com/office/drawing/2014/main" id="{DB785FDD-5197-2D5C-7FFE-B919D7022EFC}"/>
                  </a:ext>
                </a:extLst>
              </p:cNvPr>
              <p:cNvSpPr txBox="1"/>
              <p:nvPr/>
            </p:nvSpPr>
            <p:spPr>
              <a:xfrm>
                <a:off x="9197455" y="3318636"/>
                <a:ext cx="771525" cy="3907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1800" b="0" i="1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𝑐𝑜𝑙𝑑𝑝𝑙𝑎𝑡𝑒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61" name="TextBox 1160">
                <a:extLst>
                  <a:ext uri="{FF2B5EF4-FFF2-40B4-BE49-F238E27FC236}">
                    <a16:creationId xmlns:a16="http://schemas.microsoft.com/office/drawing/2014/main" id="{DB785FDD-5197-2D5C-7FFE-B919D7022E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7455" y="3318636"/>
                <a:ext cx="771525" cy="390748"/>
              </a:xfrm>
              <a:prstGeom prst="rect">
                <a:avLst/>
              </a:prstGeom>
              <a:blipFill>
                <a:blip r:embed="rId9"/>
                <a:stretch>
                  <a:fillRect l="-794" r="-42063" b="-156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64" name="TextBox 1163">
                <a:extLst>
                  <a:ext uri="{FF2B5EF4-FFF2-40B4-BE49-F238E27FC236}">
                    <a16:creationId xmlns:a16="http://schemas.microsoft.com/office/drawing/2014/main" id="{9AE1AAEB-976E-183E-190D-FFFF5FBCCC0E}"/>
                  </a:ext>
                </a:extLst>
              </p:cNvPr>
              <p:cNvSpPr txBox="1"/>
              <p:nvPr/>
            </p:nvSpPr>
            <p:spPr>
              <a:xfrm>
                <a:off x="7561631" y="2489769"/>
                <a:ext cx="1091731" cy="390748"/>
              </a:xfrm>
              <a:prstGeom prst="rect">
                <a:avLst/>
              </a:prstGeom>
              <a:solidFill>
                <a:srgbClr val="FF6E67">
                  <a:alpha val="50196"/>
                </a:srgbClr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1800" b="0" i="1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𝑐𝑜𝑙𝑑𝑝𝑙𝑎𝑡𝑒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64" name="TextBox 1163">
                <a:extLst>
                  <a:ext uri="{FF2B5EF4-FFF2-40B4-BE49-F238E27FC236}">
                    <a16:creationId xmlns:a16="http://schemas.microsoft.com/office/drawing/2014/main" id="{9AE1AAEB-976E-183E-190D-FFFF5FBCCC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1631" y="2489769"/>
                <a:ext cx="1091731" cy="390748"/>
              </a:xfrm>
              <a:prstGeom prst="rect">
                <a:avLst/>
              </a:prstGeom>
              <a:blipFill>
                <a:blip r:embed="rId10"/>
                <a:stretch>
                  <a:fillRect l="-556" r="-1111" b="-13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65" name="TextBox 1164">
                <a:extLst>
                  <a:ext uri="{FF2B5EF4-FFF2-40B4-BE49-F238E27FC236}">
                    <a16:creationId xmlns:a16="http://schemas.microsoft.com/office/drawing/2014/main" id="{4C4DAD88-01A0-DD51-E2B8-F5B65C1BD4D7}"/>
                  </a:ext>
                </a:extLst>
              </p:cNvPr>
              <p:cNvSpPr txBox="1"/>
              <p:nvPr/>
            </p:nvSpPr>
            <p:spPr>
              <a:xfrm>
                <a:off x="10602663" y="3297220"/>
                <a:ext cx="77152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1800" b="0" i="1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𝑐𝑜𝑜𝑙𝑒𝑟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65" name="TextBox 1164">
                <a:extLst>
                  <a:ext uri="{FF2B5EF4-FFF2-40B4-BE49-F238E27FC236}">
                    <a16:creationId xmlns:a16="http://schemas.microsoft.com/office/drawing/2014/main" id="{4C4DAD88-01A0-DD51-E2B8-F5B65C1BD4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02663" y="3297220"/>
                <a:ext cx="771525" cy="369332"/>
              </a:xfrm>
              <a:prstGeom prst="rect">
                <a:avLst/>
              </a:prstGeom>
              <a:blipFill>
                <a:blip r:embed="rId11"/>
                <a:stretch>
                  <a:fillRect l="-787" r="-7874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67" name="TextBox 1166">
                <a:extLst>
                  <a:ext uri="{FF2B5EF4-FFF2-40B4-BE49-F238E27FC236}">
                    <a16:creationId xmlns:a16="http://schemas.microsoft.com/office/drawing/2014/main" id="{595AF939-046D-D55F-89BD-11C6FB7E0487}"/>
                  </a:ext>
                </a:extLst>
              </p:cNvPr>
              <p:cNvSpPr txBox="1"/>
              <p:nvPr/>
            </p:nvSpPr>
            <p:spPr>
              <a:xfrm>
                <a:off x="432314" y="3265779"/>
                <a:ext cx="1378755" cy="52905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Heating Power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</m:acc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sz="1400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</mc:Choice>
        <mc:Fallback xmlns="">
          <p:sp>
            <p:nvSpPr>
              <p:cNvPr id="1167" name="TextBox 1166">
                <a:extLst>
                  <a:ext uri="{FF2B5EF4-FFF2-40B4-BE49-F238E27FC236}">
                    <a16:creationId xmlns:a16="http://schemas.microsoft.com/office/drawing/2014/main" id="{595AF939-046D-D55F-89BD-11C6FB7E04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314" y="3265779"/>
                <a:ext cx="1378755" cy="529056"/>
              </a:xfrm>
              <a:prstGeom prst="rect">
                <a:avLst/>
              </a:prstGeom>
              <a:blipFill>
                <a:blip r:embed="rId12"/>
                <a:stretch>
                  <a:fillRect t="-22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68" name="Oval 1167">
            <a:extLst>
              <a:ext uri="{FF2B5EF4-FFF2-40B4-BE49-F238E27FC236}">
                <a16:creationId xmlns:a16="http://schemas.microsoft.com/office/drawing/2014/main" id="{11149F9F-11C6-3C58-0227-13168EEF38F0}"/>
              </a:ext>
            </a:extLst>
          </p:cNvPr>
          <p:cNvSpPr/>
          <p:nvPr/>
        </p:nvSpPr>
        <p:spPr>
          <a:xfrm>
            <a:off x="1983043" y="3008273"/>
            <a:ext cx="73023" cy="7302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70" name="TextBox 1169">
                <a:extLst>
                  <a:ext uri="{FF2B5EF4-FFF2-40B4-BE49-F238E27FC236}">
                    <a16:creationId xmlns:a16="http://schemas.microsoft.com/office/drawing/2014/main" id="{20D2ADA4-E0C0-254C-5D2D-09519F6FC4AA}"/>
                  </a:ext>
                </a:extLst>
              </p:cNvPr>
              <p:cNvSpPr txBox="1"/>
              <p:nvPr/>
            </p:nvSpPr>
            <p:spPr>
              <a:xfrm>
                <a:off x="1704031" y="2567418"/>
                <a:ext cx="626067" cy="4054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cs typeface="Helvetica" panose="020B0604020202020204" pitchFamily="34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Helvetica" panose="020B060402020202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Helvetica" panose="020B0604020202020204" pitchFamily="34" charset="0"/>
                                </a:rPr>
                                <m:t>𝑇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cs typeface="Helvetica" panose="020B0604020202020204" pitchFamily="34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cs typeface="Helvetica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Helvetica" panose="020B0604020202020204" pitchFamily="34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70" name="TextBox 1169">
                <a:extLst>
                  <a:ext uri="{FF2B5EF4-FFF2-40B4-BE49-F238E27FC236}">
                    <a16:creationId xmlns:a16="http://schemas.microsoft.com/office/drawing/2014/main" id="{20D2ADA4-E0C0-254C-5D2D-09519F6FC4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4031" y="2567418"/>
                <a:ext cx="626067" cy="405432"/>
              </a:xfrm>
              <a:prstGeom prst="rect">
                <a:avLst/>
              </a:prstGeom>
              <a:blipFill>
                <a:blip r:embed="rId13"/>
                <a:stretch>
                  <a:fillRect b="-74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74" name="Picture 1173">
            <a:extLst>
              <a:ext uri="{FF2B5EF4-FFF2-40B4-BE49-F238E27FC236}">
                <a16:creationId xmlns:a16="http://schemas.microsoft.com/office/drawing/2014/main" id="{A57A8608-45D8-C46B-C34C-2D350B533BD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930476" y="1230418"/>
            <a:ext cx="5672321" cy="76189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76" name="TextBox 1175">
                <a:extLst>
                  <a:ext uri="{FF2B5EF4-FFF2-40B4-BE49-F238E27FC236}">
                    <a16:creationId xmlns:a16="http://schemas.microsoft.com/office/drawing/2014/main" id="{70856108-EFA7-F407-BB9E-7AEB3B6036B5}"/>
                  </a:ext>
                </a:extLst>
              </p:cNvPr>
              <p:cNvSpPr txBox="1"/>
              <p:nvPr/>
            </p:nvSpPr>
            <p:spPr>
              <a:xfrm>
                <a:off x="3277291" y="5163844"/>
                <a:ext cx="5361440" cy="9447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Heat flux through the </a:t>
                </a:r>
                <a:r>
                  <a:rPr lang="en-US" dirty="0" err="1">
                    <a:latin typeface="Helvetica" panose="020B0604020202020204" pitchFamily="34" charset="0"/>
                    <a:cs typeface="Helvetica" panose="020B0604020202020204" pitchFamily="34" charset="0"/>
                  </a:rPr>
                  <a:t>coldplate</a:t>
                </a:r>
                <a:r>
                  <a:rPr lang="en-US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 is low at the start of the test. We can use </a:t>
                </a:r>
                <a:r>
                  <a:rPr lang="en-US" b="1" u="sng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Thermal Impedance </a:t>
                </a:r>
                <a:r>
                  <a:rPr lang="en-US" b="1" u="sng" dirty="0" err="1">
                    <a:latin typeface="Helvetica" panose="020B0604020202020204" pitchFamily="34" charset="0"/>
                    <a:cs typeface="Helvetica" panose="020B0604020202020204" pitchFamily="34" charset="0"/>
                  </a:rPr>
                  <a:t>Zth</a:t>
                </a:r>
                <a:r>
                  <a:rPr lang="en-US" b="1" u="sng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(t)</a:t>
                </a:r>
                <a:r>
                  <a:rPr lang="en-US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 to measure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  <m:t>𝑠𝑜𝑙𝑑𝑒𝑟</m:t>
                        </m:r>
                      </m:sub>
                    </m:sSub>
                  </m:oMath>
                </a14:m>
                <a:r>
                  <a:rPr lang="en-US" dirty="0"/>
                  <a:t> with lower impact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𝑐𝑜𝑙𝑑𝑝𝑙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      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176" name="TextBox 1175">
                <a:extLst>
                  <a:ext uri="{FF2B5EF4-FFF2-40B4-BE49-F238E27FC236}">
                    <a16:creationId xmlns:a16="http://schemas.microsoft.com/office/drawing/2014/main" id="{70856108-EFA7-F407-BB9E-7AEB3B6036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7291" y="5163844"/>
                <a:ext cx="5361440" cy="944746"/>
              </a:xfrm>
              <a:prstGeom prst="rect">
                <a:avLst/>
              </a:prstGeom>
              <a:blipFill>
                <a:blip r:embed="rId15"/>
                <a:stretch>
                  <a:fillRect l="-910" t="-3226" r="-1593" b="-83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78" name="Rectangle 1177">
            <a:extLst>
              <a:ext uri="{FF2B5EF4-FFF2-40B4-BE49-F238E27FC236}">
                <a16:creationId xmlns:a16="http://schemas.microsoft.com/office/drawing/2014/main" id="{75806BC9-438D-0EB9-56DF-B537E9942324}"/>
              </a:ext>
            </a:extLst>
          </p:cNvPr>
          <p:cNvSpPr/>
          <p:nvPr/>
        </p:nvSpPr>
        <p:spPr>
          <a:xfrm>
            <a:off x="3191602" y="5066502"/>
            <a:ext cx="5557768" cy="115807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0" name="TextBox 1179">
            <a:extLst>
              <a:ext uri="{FF2B5EF4-FFF2-40B4-BE49-F238E27FC236}">
                <a16:creationId xmlns:a16="http://schemas.microsoft.com/office/drawing/2014/main" id="{9019F604-9408-66F4-B07E-5500C7EAAFD0}"/>
              </a:ext>
            </a:extLst>
          </p:cNvPr>
          <p:cNvSpPr txBox="1"/>
          <p:nvPr/>
        </p:nvSpPr>
        <p:spPr>
          <a:xfrm>
            <a:off x="4851305" y="4638599"/>
            <a:ext cx="22327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Good News!</a:t>
            </a:r>
          </a:p>
        </p:txBody>
      </p:sp>
      <p:pic>
        <p:nvPicPr>
          <p:cNvPr id="1182" name="Picture 1181">
            <a:extLst>
              <a:ext uri="{FF2B5EF4-FFF2-40B4-BE49-F238E27FC236}">
                <a16:creationId xmlns:a16="http://schemas.microsoft.com/office/drawing/2014/main" id="{C8CCE3FC-C659-8E9F-BF7B-F1BDBEFB156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585808" y="5751759"/>
            <a:ext cx="663474" cy="297780"/>
          </a:xfrm>
          <a:prstGeom prst="rect">
            <a:avLst/>
          </a:prstGeom>
        </p:spPr>
      </p:pic>
      <p:pic>
        <p:nvPicPr>
          <p:cNvPr id="1184" name="Picture 1183">
            <a:extLst>
              <a:ext uri="{FF2B5EF4-FFF2-40B4-BE49-F238E27FC236}">
                <a16:creationId xmlns:a16="http://schemas.microsoft.com/office/drawing/2014/main" id="{1AB6AF5B-DEE4-2E0A-8830-C0CDB91B2936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602659" y="5751759"/>
            <a:ext cx="877035" cy="320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2308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" name="Rectangle 1183">
            <a:extLst>
              <a:ext uri="{FF2B5EF4-FFF2-40B4-BE49-F238E27FC236}">
                <a16:creationId xmlns:a16="http://schemas.microsoft.com/office/drawing/2014/main" id="{74D6C663-DE0A-749D-4AF8-4EA192D94D22}"/>
              </a:ext>
            </a:extLst>
          </p:cNvPr>
          <p:cNvSpPr/>
          <p:nvPr/>
        </p:nvSpPr>
        <p:spPr>
          <a:xfrm>
            <a:off x="1672236" y="5332813"/>
            <a:ext cx="6871559" cy="1270878"/>
          </a:xfrm>
          <a:prstGeom prst="rect">
            <a:avLst/>
          </a:prstGeom>
          <a:solidFill>
            <a:srgbClr val="9E1B3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9" name="Rectangle 1178">
            <a:extLst>
              <a:ext uri="{FF2B5EF4-FFF2-40B4-BE49-F238E27FC236}">
                <a16:creationId xmlns:a16="http://schemas.microsoft.com/office/drawing/2014/main" id="{431AFB4E-EB4F-DE1C-4827-67C2724C1013}"/>
              </a:ext>
            </a:extLst>
          </p:cNvPr>
          <p:cNvSpPr/>
          <p:nvPr/>
        </p:nvSpPr>
        <p:spPr>
          <a:xfrm>
            <a:off x="1672236" y="3621705"/>
            <a:ext cx="6871559" cy="1270878"/>
          </a:xfrm>
          <a:prstGeom prst="rect">
            <a:avLst/>
          </a:prstGeom>
          <a:solidFill>
            <a:srgbClr val="9E1B3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AEC9688-B3C1-146B-925B-3812D4376157}"/>
              </a:ext>
            </a:extLst>
          </p:cNvPr>
          <p:cNvSpPr/>
          <p:nvPr/>
        </p:nvSpPr>
        <p:spPr>
          <a:xfrm>
            <a:off x="1678144" y="1873567"/>
            <a:ext cx="5495571" cy="1270878"/>
          </a:xfrm>
          <a:prstGeom prst="rect">
            <a:avLst/>
          </a:prstGeom>
          <a:solidFill>
            <a:srgbClr val="9E1B3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9CBC6BA-2D92-8E8E-03E6-9FFA5B4D1439}"/>
              </a:ext>
            </a:extLst>
          </p:cNvPr>
          <p:cNvSpPr/>
          <p:nvPr/>
        </p:nvSpPr>
        <p:spPr>
          <a:xfrm>
            <a:off x="0" y="290286"/>
            <a:ext cx="6590393" cy="609600"/>
          </a:xfrm>
          <a:prstGeom prst="rect">
            <a:avLst/>
          </a:prstGeom>
          <a:solidFill>
            <a:srgbClr val="9E1B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ight Triangle 2">
            <a:extLst>
              <a:ext uri="{FF2B5EF4-FFF2-40B4-BE49-F238E27FC236}">
                <a16:creationId xmlns:a16="http://schemas.microsoft.com/office/drawing/2014/main" id="{74956472-A962-668E-D3EB-34926ECAD514}"/>
              </a:ext>
            </a:extLst>
          </p:cNvPr>
          <p:cNvSpPr/>
          <p:nvPr/>
        </p:nvSpPr>
        <p:spPr>
          <a:xfrm>
            <a:off x="6590393" y="290286"/>
            <a:ext cx="674914" cy="609600"/>
          </a:xfrm>
          <a:prstGeom prst="rtTriangle">
            <a:avLst/>
          </a:prstGeom>
          <a:solidFill>
            <a:srgbClr val="9E1B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19878A-6CBA-F365-1588-20B6B373D51F}"/>
              </a:ext>
            </a:extLst>
          </p:cNvPr>
          <p:cNvSpPr txBox="1"/>
          <p:nvPr/>
        </p:nvSpPr>
        <p:spPr>
          <a:xfrm>
            <a:off x="258761" y="379642"/>
            <a:ext cx="700654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chemeClr val="bg1"/>
                </a:solidFill>
                <a:latin typeface="Helvetica" panose="020B0604020202020204" pitchFamily="34" charset="0"/>
                <a:ea typeface="Cambria" panose="02040503050406030204" pitchFamily="18" charset="0"/>
                <a:cs typeface="Helvetica" panose="020B0604020202020204" pitchFamily="34" charset="0"/>
              </a:rPr>
              <a:t>Postprocessing: Tau Intensity Calculation</a:t>
            </a:r>
          </a:p>
        </p:txBody>
      </p:sp>
      <p:pic>
        <p:nvPicPr>
          <p:cNvPr id="1026" name="Picture 2" descr="Thermal distribution throughout power module layers simulated in COMSOL.">
            <a:extLst>
              <a:ext uri="{FF2B5EF4-FFF2-40B4-BE49-F238E27FC236}">
                <a16:creationId xmlns:a16="http://schemas.microsoft.com/office/drawing/2014/main" id="{CA308266-859D-8506-0CD1-E9A7F68C8E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2890" y="506422"/>
            <a:ext cx="4362276" cy="2453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6793239-1915-AFD8-36E8-1FF333D0098C}"/>
              </a:ext>
            </a:extLst>
          </p:cNvPr>
          <p:cNvSpPr txBox="1"/>
          <p:nvPr/>
        </p:nvSpPr>
        <p:spPr>
          <a:xfrm>
            <a:off x="7218596" y="3014175"/>
            <a:ext cx="46990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Example diagram of heat flow through a power device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F9599D-370C-3E67-A0DD-B4DC3DF806FE}"/>
              </a:ext>
            </a:extLst>
          </p:cNvPr>
          <p:cNvSpPr txBox="1"/>
          <p:nvPr/>
        </p:nvSpPr>
        <p:spPr>
          <a:xfrm>
            <a:off x="1926206" y="1468474"/>
            <a:ext cx="2343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Single Element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1CAF0F-A206-87F8-A485-8E48DDE7B17B}"/>
              </a:ext>
            </a:extLst>
          </p:cNvPr>
          <p:cNvSpPr txBox="1"/>
          <p:nvPr/>
        </p:nvSpPr>
        <p:spPr>
          <a:xfrm>
            <a:off x="1807142" y="3259166"/>
            <a:ext cx="2343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Lumped Element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DEBDCAE-08D0-67A1-4113-59A67188A05C}"/>
              </a:ext>
            </a:extLst>
          </p:cNvPr>
          <p:cNvSpPr txBox="1"/>
          <p:nvPr/>
        </p:nvSpPr>
        <p:spPr>
          <a:xfrm>
            <a:off x="1646294" y="4926051"/>
            <a:ext cx="2664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Continuous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AA93BEC-32AA-16C2-5D17-ECE5DF298885}"/>
                  </a:ext>
                </a:extLst>
              </p:cNvPr>
              <p:cNvSpPr txBox="1"/>
              <p:nvPr/>
            </p:nvSpPr>
            <p:spPr>
              <a:xfrm>
                <a:off x="2033588" y="2396666"/>
                <a:ext cx="2172390" cy="4123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Helvetica" panose="020B0604020202020204" pitchFamily="34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Helvetica" panose="020B0604020202020204" pitchFamily="34" charset="0"/>
                              </a:rPr>
                              <m:t>𝑇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  <m:t>𝑗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∗(1−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den>
                        </m:f>
                      </m:sup>
                    </m:sSup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)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AA93BEC-32AA-16C2-5D17-ECE5DF2988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3588" y="2396666"/>
                <a:ext cx="2172390" cy="41235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3C435D9-443E-B2DF-76AA-81A1FA7B6A59}"/>
                  </a:ext>
                </a:extLst>
              </p:cNvPr>
              <p:cNvSpPr txBox="1"/>
              <p:nvPr/>
            </p:nvSpPr>
            <p:spPr>
              <a:xfrm>
                <a:off x="1807142" y="3863378"/>
                <a:ext cx="2767488" cy="7788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Helvetica" panose="020B0604020202020204" pitchFamily="34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Helvetica" panose="020B060402020202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Helvetica" panose="020B0604020202020204" pitchFamily="34" charset="0"/>
                                </a:rPr>
                                <m:t>𝑇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Helvetica" panose="020B0604020202020204" pitchFamily="34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Helvetica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Helvetica" panose="020B0604020202020204" pitchFamily="34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∗(1−</m:t>
                          </m:r>
                          <m:sSup>
                            <m:sSup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𝜏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den>
                              </m:f>
                            </m:sup>
                          </m:sSup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)</m:t>
                          </m:r>
                        </m:e>
                      </m:nary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3C435D9-443E-B2DF-76AA-81A1FA7B6A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7142" y="3863378"/>
                <a:ext cx="2767488" cy="77886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EFA4240-4A9F-A50D-EB55-F2CD595425EA}"/>
                  </a:ext>
                </a:extLst>
              </p:cNvPr>
              <p:cNvSpPr txBox="1"/>
              <p:nvPr/>
            </p:nvSpPr>
            <p:spPr>
              <a:xfrm>
                <a:off x="1807142" y="5626459"/>
                <a:ext cx="3094565" cy="6191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Helvetica" panose="020B0604020202020204" pitchFamily="34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Helvetica" panose="020B060402020202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Helvetica" panose="020B0604020202020204" pitchFamily="34" charset="0"/>
                                </a:rPr>
                                <m:t>𝑇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Helvetica" panose="020B0604020202020204" pitchFamily="34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Helvetica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Helvetica" panose="020B0604020202020204" pitchFamily="34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num>
                                    <m:den>
                                      <m: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𝜏</m:t>
                                      </m:r>
                                    </m:den>
                                  </m:f>
                                </m:sup>
                              </m:sSup>
                            </m:e>
                          </m:d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</m:nary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EFA4240-4A9F-A50D-EB55-F2CD595425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7142" y="5626459"/>
                <a:ext cx="3094565" cy="61914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000D47EA-C6A5-6E88-E36E-4F9FA6754575}"/>
              </a:ext>
            </a:extLst>
          </p:cNvPr>
          <p:cNvSpPr txBox="1"/>
          <p:nvPr/>
        </p:nvSpPr>
        <p:spPr>
          <a:xfrm rot="5400000">
            <a:off x="-36566" y="3529088"/>
            <a:ext cx="23907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Increasing Accuracy</a:t>
            </a:r>
            <a:endParaRPr 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C84AB1C-2C4E-1F19-E611-AE52EFF6D7FD}"/>
              </a:ext>
            </a:extLst>
          </p:cNvPr>
          <p:cNvSpPr txBox="1"/>
          <p:nvPr/>
        </p:nvSpPr>
        <p:spPr>
          <a:xfrm>
            <a:off x="2150872" y="1968052"/>
            <a:ext cx="175514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Step response</a:t>
            </a:r>
            <a:endParaRPr lang="en-US" sz="1400" dirty="0">
              <a:solidFill>
                <a:schemeClr val="bg1"/>
              </a:solidFill>
            </a:endParaRPr>
          </a:p>
        </p:txBody>
      </p:sp>
      <p:grpSp>
        <p:nvGrpSpPr>
          <p:cNvPr id="1084" name="Group 1083">
            <a:extLst>
              <a:ext uri="{FF2B5EF4-FFF2-40B4-BE49-F238E27FC236}">
                <a16:creationId xmlns:a16="http://schemas.microsoft.com/office/drawing/2014/main" id="{2CB5E642-6E9F-6899-6F26-DF0D8C655425}"/>
              </a:ext>
            </a:extLst>
          </p:cNvPr>
          <p:cNvGrpSpPr/>
          <p:nvPr/>
        </p:nvGrpSpPr>
        <p:grpSpPr>
          <a:xfrm>
            <a:off x="5056805" y="2275027"/>
            <a:ext cx="1222609" cy="555035"/>
            <a:chOff x="4531156" y="3444411"/>
            <a:chExt cx="2592553" cy="1176956"/>
          </a:xfrm>
        </p:grpSpPr>
        <p:cxnSp>
          <p:nvCxnSpPr>
            <p:cNvPr id="1060" name="Straight Connector 1059">
              <a:extLst>
                <a:ext uri="{FF2B5EF4-FFF2-40B4-BE49-F238E27FC236}">
                  <a16:creationId xmlns:a16="http://schemas.microsoft.com/office/drawing/2014/main" id="{1137F06D-DACD-BF4E-FC96-7E73D34D5EFC}"/>
                </a:ext>
              </a:extLst>
            </p:cNvPr>
            <p:cNvCxnSpPr>
              <a:cxnSpLocks/>
            </p:cNvCxnSpPr>
            <p:nvPr/>
          </p:nvCxnSpPr>
          <p:spPr>
            <a:xfrm>
              <a:off x="5872275" y="3874942"/>
              <a:ext cx="0" cy="46863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61" name="Straight Connector 1060">
              <a:extLst>
                <a:ext uri="{FF2B5EF4-FFF2-40B4-BE49-F238E27FC236}">
                  <a16:creationId xmlns:a16="http://schemas.microsoft.com/office/drawing/2014/main" id="{098702DC-CED8-52A0-EAB5-677883ACC6E8}"/>
                </a:ext>
              </a:extLst>
            </p:cNvPr>
            <p:cNvCxnSpPr>
              <a:cxnSpLocks/>
            </p:cNvCxnSpPr>
            <p:nvPr/>
          </p:nvCxnSpPr>
          <p:spPr>
            <a:xfrm>
              <a:off x="5998005" y="3874942"/>
              <a:ext cx="0" cy="46863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62" name="Straight Connector 1061">
              <a:extLst>
                <a:ext uri="{FF2B5EF4-FFF2-40B4-BE49-F238E27FC236}">
                  <a16:creationId xmlns:a16="http://schemas.microsoft.com/office/drawing/2014/main" id="{CF1C96FB-7EFB-B418-C025-CA77BC9353A4}"/>
                </a:ext>
              </a:extLst>
            </p:cNvPr>
            <p:cNvCxnSpPr>
              <a:cxnSpLocks/>
            </p:cNvCxnSpPr>
            <p:nvPr/>
          </p:nvCxnSpPr>
          <p:spPr>
            <a:xfrm>
              <a:off x="5201715" y="4103542"/>
              <a:ext cx="67056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63" name="Straight Connector 1062">
              <a:extLst>
                <a:ext uri="{FF2B5EF4-FFF2-40B4-BE49-F238E27FC236}">
                  <a16:creationId xmlns:a16="http://schemas.microsoft.com/office/drawing/2014/main" id="{1FE13B4A-66E9-EAB0-321B-903A8E5ECFAF}"/>
                </a:ext>
              </a:extLst>
            </p:cNvPr>
            <p:cNvCxnSpPr>
              <a:cxnSpLocks/>
            </p:cNvCxnSpPr>
            <p:nvPr/>
          </p:nvCxnSpPr>
          <p:spPr>
            <a:xfrm>
              <a:off x="5998005" y="4103542"/>
              <a:ext cx="67056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64" name="Straight Connector 1063">
              <a:extLst>
                <a:ext uri="{FF2B5EF4-FFF2-40B4-BE49-F238E27FC236}">
                  <a16:creationId xmlns:a16="http://schemas.microsoft.com/office/drawing/2014/main" id="{3CAD3215-B714-6BB2-0077-CF086974D5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50806" y="3444413"/>
              <a:ext cx="180499" cy="17434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65" name="Straight Connector 1064">
              <a:extLst>
                <a:ext uri="{FF2B5EF4-FFF2-40B4-BE49-F238E27FC236}">
                  <a16:creationId xmlns:a16="http://schemas.microsoft.com/office/drawing/2014/main" id="{9A0673A6-2C3E-1ACF-A1D3-D899BF9ABA3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731305" y="3444411"/>
              <a:ext cx="201930" cy="1905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66" name="Straight Connector 1065">
              <a:extLst>
                <a:ext uri="{FF2B5EF4-FFF2-40B4-BE49-F238E27FC236}">
                  <a16:creationId xmlns:a16="http://schemas.microsoft.com/office/drawing/2014/main" id="{9E0D9086-4B7E-1358-AF31-CC1A1DBA30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33235" y="3444413"/>
              <a:ext cx="205740" cy="1905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67" name="Straight Connector 1066">
              <a:extLst>
                <a:ext uri="{FF2B5EF4-FFF2-40B4-BE49-F238E27FC236}">
                  <a16:creationId xmlns:a16="http://schemas.microsoft.com/office/drawing/2014/main" id="{721CA9C9-9379-804E-C32E-58CE7F9AE85E}"/>
                </a:ext>
              </a:extLst>
            </p:cNvPr>
            <p:cNvCxnSpPr>
              <a:cxnSpLocks/>
            </p:cNvCxnSpPr>
            <p:nvPr/>
          </p:nvCxnSpPr>
          <p:spPr>
            <a:xfrm>
              <a:off x="6135165" y="3444413"/>
              <a:ext cx="179070" cy="1905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68" name="Straight Connector 1067">
              <a:extLst>
                <a:ext uri="{FF2B5EF4-FFF2-40B4-BE49-F238E27FC236}">
                  <a16:creationId xmlns:a16="http://schemas.microsoft.com/office/drawing/2014/main" id="{074C3E99-7351-F91E-47CE-55981AAA53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14235" y="3539663"/>
              <a:ext cx="106680" cy="952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69" name="Straight Connector 1068">
              <a:extLst>
                <a:ext uri="{FF2B5EF4-FFF2-40B4-BE49-F238E27FC236}">
                  <a16:creationId xmlns:a16="http://schemas.microsoft.com/office/drawing/2014/main" id="{B94476D5-4762-5E5C-120A-EB0203ABA65A}"/>
                </a:ext>
              </a:extLst>
            </p:cNvPr>
            <p:cNvCxnSpPr>
              <a:cxnSpLocks/>
            </p:cNvCxnSpPr>
            <p:nvPr/>
          </p:nvCxnSpPr>
          <p:spPr>
            <a:xfrm>
              <a:off x="6420915" y="3539663"/>
              <a:ext cx="24765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70" name="Straight Connector 1069">
              <a:extLst>
                <a:ext uri="{FF2B5EF4-FFF2-40B4-BE49-F238E27FC236}">
                  <a16:creationId xmlns:a16="http://schemas.microsoft.com/office/drawing/2014/main" id="{F4F28099-09A7-5326-B7B8-F1FE6A321DF2}"/>
                </a:ext>
              </a:extLst>
            </p:cNvPr>
            <p:cNvCxnSpPr>
              <a:cxnSpLocks/>
            </p:cNvCxnSpPr>
            <p:nvPr/>
          </p:nvCxnSpPr>
          <p:spPr>
            <a:xfrm>
              <a:off x="5479369" y="3539663"/>
              <a:ext cx="72628" cy="7909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71" name="Straight Connector 1070">
              <a:extLst>
                <a:ext uri="{FF2B5EF4-FFF2-40B4-BE49-F238E27FC236}">
                  <a16:creationId xmlns:a16="http://schemas.microsoft.com/office/drawing/2014/main" id="{21BA1233-4873-96F3-DFB4-1FC23D9467AB}"/>
                </a:ext>
              </a:extLst>
            </p:cNvPr>
            <p:cNvCxnSpPr>
              <a:cxnSpLocks/>
            </p:cNvCxnSpPr>
            <p:nvPr/>
          </p:nvCxnSpPr>
          <p:spPr>
            <a:xfrm>
              <a:off x="5201715" y="3539663"/>
              <a:ext cx="27813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72" name="Straight Connector 1071">
              <a:extLst>
                <a:ext uri="{FF2B5EF4-FFF2-40B4-BE49-F238E27FC236}">
                  <a16:creationId xmlns:a16="http://schemas.microsoft.com/office/drawing/2014/main" id="{96102DE7-CDD2-6FB2-3027-1F633275C799}"/>
                </a:ext>
              </a:extLst>
            </p:cNvPr>
            <p:cNvCxnSpPr>
              <a:cxnSpLocks/>
            </p:cNvCxnSpPr>
            <p:nvPr/>
          </p:nvCxnSpPr>
          <p:spPr>
            <a:xfrm>
              <a:off x="5201715" y="3539663"/>
              <a:ext cx="0" cy="56387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73" name="Straight Connector 1072">
              <a:extLst>
                <a:ext uri="{FF2B5EF4-FFF2-40B4-BE49-F238E27FC236}">
                  <a16:creationId xmlns:a16="http://schemas.microsoft.com/office/drawing/2014/main" id="{4BACEC3A-2927-C6FE-AA1D-9FD9C6F61B35}"/>
                </a:ext>
              </a:extLst>
            </p:cNvPr>
            <p:cNvCxnSpPr>
              <a:cxnSpLocks/>
            </p:cNvCxnSpPr>
            <p:nvPr/>
          </p:nvCxnSpPr>
          <p:spPr>
            <a:xfrm>
              <a:off x="6668565" y="3539663"/>
              <a:ext cx="0" cy="56387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grpSp>
          <p:nvGrpSpPr>
            <p:cNvPr id="1074" name="Group 1073">
              <a:extLst>
                <a:ext uri="{FF2B5EF4-FFF2-40B4-BE49-F238E27FC236}">
                  <a16:creationId xmlns:a16="http://schemas.microsoft.com/office/drawing/2014/main" id="{29D8B71C-A5AD-D4BC-F182-273B360FFCDF}"/>
                </a:ext>
              </a:extLst>
            </p:cNvPr>
            <p:cNvGrpSpPr/>
            <p:nvPr/>
          </p:nvGrpSpPr>
          <p:grpSpPr>
            <a:xfrm>
              <a:off x="4531156" y="3999736"/>
              <a:ext cx="343836" cy="343836"/>
              <a:chOff x="6735129" y="5261330"/>
              <a:chExt cx="695324" cy="695324"/>
            </a:xfrm>
          </p:grpSpPr>
          <p:sp>
            <p:nvSpPr>
              <p:cNvPr id="1075" name="Oval 1074">
                <a:extLst>
                  <a:ext uri="{FF2B5EF4-FFF2-40B4-BE49-F238E27FC236}">
                    <a16:creationId xmlns:a16="http://schemas.microsoft.com/office/drawing/2014/main" id="{9EDC0C32-4FB7-4F79-0ACA-2D8BFFC71A49}"/>
                  </a:ext>
                </a:extLst>
              </p:cNvPr>
              <p:cNvSpPr/>
              <p:nvPr/>
            </p:nvSpPr>
            <p:spPr>
              <a:xfrm>
                <a:off x="6735129" y="5261330"/>
                <a:ext cx="695324" cy="695324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1076" name="Straight Arrow Connector 1075">
                <a:extLst>
                  <a:ext uri="{FF2B5EF4-FFF2-40B4-BE49-F238E27FC236}">
                    <a16:creationId xmlns:a16="http://schemas.microsoft.com/office/drawing/2014/main" id="{9A6D9269-F99F-0870-5ECF-3CE1B079F68C}"/>
                  </a:ext>
                </a:extLst>
              </p:cNvPr>
              <p:cNvCxnSpPr/>
              <p:nvPr/>
            </p:nvCxnSpPr>
            <p:spPr>
              <a:xfrm flipV="1">
                <a:off x="7082791" y="5389917"/>
                <a:ext cx="0" cy="446088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1077" name="Straight Connector 1076">
              <a:extLst>
                <a:ext uri="{FF2B5EF4-FFF2-40B4-BE49-F238E27FC236}">
                  <a16:creationId xmlns:a16="http://schemas.microsoft.com/office/drawing/2014/main" id="{9C59F7CB-0AD5-19CB-9336-FA6641A04267}"/>
                </a:ext>
              </a:extLst>
            </p:cNvPr>
            <p:cNvCxnSpPr>
              <a:cxnSpLocks/>
              <a:endCxn id="1075" idx="0"/>
            </p:cNvCxnSpPr>
            <p:nvPr/>
          </p:nvCxnSpPr>
          <p:spPr>
            <a:xfrm>
              <a:off x="4703074" y="3821602"/>
              <a:ext cx="0" cy="17813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78" name="Straight Connector 1077">
              <a:extLst>
                <a:ext uri="{FF2B5EF4-FFF2-40B4-BE49-F238E27FC236}">
                  <a16:creationId xmlns:a16="http://schemas.microsoft.com/office/drawing/2014/main" id="{CA44676C-CA2D-ADAE-6185-91E3747C0A0C}"/>
                </a:ext>
              </a:extLst>
            </p:cNvPr>
            <p:cNvCxnSpPr>
              <a:cxnSpLocks/>
            </p:cNvCxnSpPr>
            <p:nvPr/>
          </p:nvCxnSpPr>
          <p:spPr>
            <a:xfrm>
              <a:off x="4712833" y="3821602"/>
              <a:ext cx="488882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79" name="Straight Connector 1078">
              <a:extLst>
                <a:ext uri="{FF2B5EF4-FFF2-40B4-BE49-F238E27FC236}">
                  <a16:creationId xmlns:a16="http://schemas.microsoft.com/office/drawing/2014/main" id="{357F4DAF-19EB-381A-6C51-087F3640634E}"/>
                </a:ext>
              </a:extLst>
            </p:cNvPr>
            <p:cNvCxnSpPr>
              <a:cxnSpLocks/>
            </p:cNvCxnSpPr>
            <p:nvPr/>
          </p:nvCxnSpPr>
          <p:spPr>
            <a:xfrm>
              <a:off x="6668565" y="3821602"/>
              <a:ext cx="32766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80" name="Straight Connector 1079">
              <a:extLst>
                <a:ext uri="{FF2B5EF4-FFF2-40B4-BE49-F238E27FC236}">
                  <a16:creationId xmlns:a16="http://schemas.microsoft.com/office/drawing/2014/main" id="{E94A3101-A7AE-7502-35D1-928DC26C0FF3}"/>
                </a:ext>
              </a:extLst>
            </p:cNvPr>
            <p:cNvCxnSpPr>
              <a:cxnSpLocks/>
            </p:cNvCxnSpPr>
            <p:nvPr/>
          </p:nvCxnSpPr>
          <p:spPr>
            <a:xfrm>
              <a:off x="6996225" y="3821602"/>
              <a:ext cx="0" cy="68608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081" name="Isosceles Triangle 1080">
              <a:extLst>
                <a:ext uri="{FF2B5EF4-FFF2-40B4-BE49-F238E27FC236}">
                  <a16:creationId xmlns:a16="http://schemas.microsoft.com/office/drawing/2014/main" id="{58F8505A-DEEB-1652-9C91-3C274094A20D}"/>
                </a:ext>
              </a:extLst>
            </p:cNvPr>
            <p:cNvSpPr/>
            <p:nvPr/>
          </p:nvSpPr>
          <p:spPr>
            <a:xfrm rot="10800000">
              <a:off x="6876059" y="4514098"/>
              <a:ext cx="247650" cy="107269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082" name="Isosceles Triangle 1081">
              <a:extLst>
                <a:ext uri="{FF2B5EF4-FFF2-40B4-BE49-F238E27FC236}">
                  <a16:creationId xmlns:a16="http://schemas.microsoft.com/office/drawing/2014/main" id="{0B387EC0-53AF-DDF5-6F83-DB9600789083}"/>
                </a:ext>
              </a:extLst>
            </p:cNvPr>
            <p:cNvSpPr/>
            <p:nvPr/>
          </p:nvSpPr>
          <p:spPr>
            <a:xfrm rot="10800000">
              <a:off x="4579249" y="4501917"/>
              <a:ext cx="247650" cy="107269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cxnSp>
          <p:nvCxnSpPr>
            <p:cNvPr id="1083" name="Straight Connector 1082">
              <a:extLst>
                <a:ext uri="{FF2B5EF4-FFF2-40B4-BE49-F238E27FC236}">
                  <a16:creationId xmlns:a16="http://schemas.microsoft.com/office/drawing/2014/main" id="{4C63C532-A6B8-DBE4-4613-AA960FFFD4B0}"/>
                </a:ext>
              </a:extLst>
            </p:cNvPr>
            <p:cNvCxnSpPr>
              <a:cxnSpLocks/>
              <a:stCxn id="1075" idx="4"/>
              <a:endCxn id="1082" idx="3"/>
            </p:cNvCxnSpPr>
            <p:nvPr/>
          </p:nvCxnSpPr>
          <p:spPr>
            <a:xfrm>
              <a:off x="4703074" y="4343572"/>
              <a:ext cx="0" cy="15834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086" name="TextBox 1085">
            <a:extLst>
              <a:ext uri="{FF2B5EF4-FFF2-40B4-BE49-F238E27FC236}">
                <a16:creationId xmlns:a16="http://schemas.microsoft.com/office/drawing/2014/main" id="{A1513CB1-404B-F626-2936-76DC060380D7}"/>
              </a:ext>
            </a:extLst>
          </p:cNvPr>
          <p:cNvSpPr txBox="1"/>
          <p:nvPr/>
        </p:nvSpPr>
        <p:spPr>
          <a:xfrm>
            <a:off x="4531087" y="1968052"/>
            <a:ext cx="222660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Equivalent circuit</a:t>
            </a:r>
            <a:endParaRPr lang="en-US" sz="1400" dirty="0">
              <a:solidFill>
                <a:schemeClr val="bg1"/>
              </a:solidFill>
            </a:endParaRPr>
          </a:p>
        </p:txBody>
      </p:sp>
      <p:grpSp>
        <p:nvGrpSpPr>
          <p:cNvPr id="1183" name="Group 1182">
            <a:extLst>
              <a:ext uri="{FF2B5EF4-FFF2-40B4-BE49-F238E27FC236}">
                <a16:creationId xmlns:a16="http://schemas.microsoft.com/office/drawing/2014/main" id="{367E342F-0ACD-3D47-5851-A80C8091930C}"/>
              </a:ext>
            </a:extLst>
          </p:cNvPr>
          <p:cNvGrpSpPr/>
          <p:nvPr/>
        </p:nvGrpSpPr>
        <p:grpSpPr>
          <a:xfrm>
            <a:off x="5204750" y="5633139"/>
            <a:ext cx="2998237" cy="641963"/>
            <a:chOff x="6051011" y="4766916"/>
            <a:chExt cx="5439982" cy="1164773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7EED538-4BE1-EE12-43B4-F7E54E81A1F4}"/>
                </a:ext>
              </a:extLst>
            </p:cNvPr>
            <p:cNvCxnSpPr>
              <a:cxnSpLocks/>
            </p:cNvCxnSpPr>
            <p:nvPr/>
          </p:nvCxnSpPr>
          <p:spPr>
            <a:xfrm>
              <a:off x="7392130" y="5197445"/>
              <a:ext cx="0" cy="46863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18D44B88-3930-3877-0819-76E657E2E05D}"/>
                </a:ext>
              </a:extLst>
            </p:cNvPr>
            <p:cNvCxnSpPr>
              <a:cxnSpLocks/>
            </p:cNvCxnSpPr>
            <p:nvPr/>
          </p:nvCxnSpPr>
          <p:spPr>
            <a:xfrm>
              <a:off x="7517860" y="5197445"/>
              <a:ext cx="0" cy="46863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BCF73B62-D532-370B-7308-F12DD4FA06D1}"/>
                </a:ext>
              </a:extLst>
            </p:cNvPr>
            <p:cNvCxnSpPr>
              <a:cxnSpLocks/>
            </p:cNvCxnSpPr>
            <p:nvPr/>
          </p:nvCxnSpPr>
          <p:spPr>
            <a:xfrm>
              <a:off x="6721570" y="5426045"/>
              <a:ext cx="67056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C7EBDE2B-C6C9-E1A1-23C0-4A3D1F74FA3A}"/>
                </a:ext>
              </a:extLst>
            </p:cNvPr>
            <p:cNvCxnSpPr>
              <a:cxnSpLocks/>
            </p:cNvCxnSpPr>
            <p:nvPr/>
          </p:nvCxnSpPr>
          <p:spPr>
            <a:xfrm>
              <a:off x="7517860" y="5426045"/>
              <a:ext cx="67056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81C9993A-9B33-935F-E1D6-6E03EDACD37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70661" y="4766916"/>
              <a:ext cx="180499" cy="17434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C56E14B9-F739-155F-A19F-8D223753059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251160" y="4766916"/>
              <a:ext cx="201930" cy="1905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DE68CABB-101F-5D21-DE32-3FD3C13C316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53090" y="4766916"/>
              <a:ext cx="205740" cy="1905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2330CA12-8767-A4D1-6FFC-A7EAA567C5F6}"/>
                </a:ext>
              </a:extLst>
            </p:cNvPr>
            <p:cNvCxnSpPr>
              <a:cxnSpLocks/>
            </p:cNvCxnSpPr>
            <p:nvPr/>
          </p:nvCxnSpPr>
          <p:spPr>
            <a:xfrm>
              <a:off x="7655020" y="4766916"/>
              <a:ext cx="179070" cy="1905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D0FE1B06-2AD9-64AD-F3B6-5AFA6844E2B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34090" y="4862166"/>
              <a:ext cx="106680" cy="952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D4EA8D1-908C-7C8F-DB46-6D7E9B9DF0AE}"/>
                </a:ext>
              </a:extLst>
            </p:cNvPr>
            <p:cNvCxnSpPr>
              <a:cxnSpLocks/>
            </p:cNvCxnSpPr>
            <p:nvPr/>
          </p:nvCxnSpPr>
          <p:spPr>
            <a:xfrm>
              <a:off x="7940770" y="4862166"/>
              <a:ext cx="24765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F2CECE13-FBFE-FED6-DD22-61DA735D2FAD}"/>
                </a:ext>
              </a:extLst>
            </p:cNvPr>
            <p:cNvCxnSpPr>
              <a:cxnSpLocks/>
            </p:cNvCxnSpPr>
            <p:nvPr/>
          </p:nvCxnSpPr>
          <p:spPr>
            <a:xfrm>
              <a:off x="6999224" y="4862166"/>
              <a:ext cx="72628" cy="7909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971EB07B-F684-438C-5068-1B74F48AA29A}"/>
                </a:ext>
              </a:extLst>
            </p:cNvPr>
            <p:cNvCxnSpPr>
              <a:cxnSpLocks/>
            </p:cNvCxnSpPr>
            <p:nvPr/>
          </p:nvCxnSpPr>
          <p:spPr>
            <a:xfrm>
              <a:off x="6721570" y="4862166"/>
              <a:ext cx="27813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FFF7F73D-DC51-09A7-C19C-3C095EA5F66D}"/>
                </a:ext>
              </a:extLst>
            </p:cNvPr>
            <p:cNvCxnSpPr>
              <a:cxnSpLocks/>
            </p:cNvCxnSpPr>
            <p:nvPr/>
          </p:nvCxnSpPr>
          <p:spPr>
            <a:xfrm>
              <a:off x="6721570" y="4862166"/>
              <a:ext cx="0" cy="56387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1687F67E-2D94-DBDC-2535-420F5D7D6D08}"/>
                </a:ext>
              </a:extLst>
            </p:cNvPr>
            <p:cNvCxnSpPr>
              <a:cxnSpLocks/>
            </p:cNvCxnSpPr>
            <p:nvPr/>
          </p:nvCxnSpPr>
          <p:spPr>
            <a:xfrm>
              <a:off x="8188420" y="4862165"/>
              <a:ext cx="0" cy="56387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grpSp>
          <p:nvGrpSpPr>
            <p:cNvPr id="1041" name="Group 1040">
              <a:extLst>
                <a:ext uri="{FF2B5EF4-FFF2-40B4-BE49-F238E27FC236}">
                  <a16:creationId xmlns:a16="http://schemas.microsoft.com/office/drawing/2014/main" id="{E536BBE7-1055-ED20-3857-28C029962472}"/>
                </a:ext>
              </a:extLst>
            </p:cNvPr>
            <p:cNvGrpSpPr/>
            <p:nvPr/>
          </p:nvGrpSpPr>
          <p:grpSpPr>
            <a:xfrm>
              <a:off x="6051011" y="5322239"/>
              <a:ext cx="343836" cy="343836"/>
              <a:chOff x="6735129" y="5261330"/>
              <a:chExt cx="695324" cy="695324"/>
            </a:xfrm>
          </p:grpSpPr>
          <p:sp>
            <p:nvSpPr>
              <p:cNvPr id="1039" name="Oval 1038">
                <a:extLst>
                  <a:ext uri="{FF2B5EF4-FFF2-40B4-BE49-F238E27FC236}">
                    <a16:creationId xmlns:a16="http://schemas.microsoft.com/office/drawing/2014/main" id="{98B0A0CA-2397-B1A1-A715-5D4B56CF927C}"/>
                  </a:ext>
                </a:extLst>
              </p:cNvPr>
              <p:cNvSpPr/>
              <p:nvPr/>
            </p:nvSpPr>
            <p:spPr>
              <a:xfrm>
                <a:off x="6735129" y="5261330"/>
                <a:ext cx="695324" cy="695324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40" name="Straight Arrow Connector 1039">
                <a:extLst>
                  <a:ext uri="{FF2B5EF4-FFF2-40B4-BE49-F238E27FC236}">
                    <a16:creationId xmlns:a16="http://schemas.microsoft.com/office/drawing/2014/main" id="{DFAA911D-0CF5-8CEE-8D93-8D17FBF614CD}"/>
                  </a:ext>
                </a:extLst>
              </p:cNvPr>
              <p:cNvCxnSpPr/>
              <p:nvPr/>
            </p:nvCxnSpPr>
            <p:spPr>
              <a:xfrm flipV="1">
                <a:off x="7082791" y="5389917"/>
                <a:ext cx="0" cy="446088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1042" name="Straight Connector 1041">
              <a:extLst>
                <a:ext uri="{FF2B5EF4-FFF2-40B4-BE49-F238E27FC236}">
                  <a16:creationId xmlns:a16="http://schemas.microsoft.com/office/drawing/2014/main" id="{499BD460-2317-4364-D0EC-D1BD45EB9F2A}"/>
                </a:ext>
              </a:extLst>
            </p:cNvPr>
            <p:cNvCxnSpPr>
              <a:cxnSpLocks/>
              <a:endCxn id="1039" idx="0"/>
            </p:cNvCxnSpPr>
            <p:nvPr/>
          </p:nvCxnSpPr>
          <p:spPr>
            <a:xfrm>
              <a:off x="6222929" y="5144105"/>
              <a:ext cx="0" cy="17813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45" name="Straight Connector 1044">
              <a:extLst>
                <a:ext uri="{FF2B5EF4-FFF2-40B4-BE49-F238E27FC236}">
                  <a16:creationId xmlns:a16="http://schemas.microsoft.com/office/drawing/2014/main" id="{6B3A6A6E-555B-7D24-721A-1E608095BC25}"/>
                </a:ext>
              </a:extLst>
            </p:cNvPr>
            <p:cNvCxnSpPr>
              <a:cxnSpLocks/>
            </p:cNvCxnSpPr>
            <p:nvPr/>
          </p:nvCxnSpPr>
          <p:spPr>
            <a:xfrm>
              <a:off x="6232688" y="5144105"/>
              <a:ext cx="488882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48" name="Straight Connector 1047">
              <a:extLst>
                <a:ext uri="{FF2B5EF4-FFF2-40B4-BE49-F238E27FC236}">
                  <a16:creationId xmlns:a16="http://schemas.microsoft.com/office/drawing/2014/main" id="{0527F759-30E3-BD71-5EEA-B9FC34B22C69}"/>
                </a:ext>
              </a:extLst>
            </p:cNvPr>
            <p:cNvCxnSpPr>
              <a:cxnSpLocks/>
            </p:cNvCxnSpPr>
            <p:nvPr/>
          </p:nvCxnSpPr>
          <p:spPr>
            <a:xfrm>
              <a:off x="11039508" y="5137596"/>
              <a:ext cx="32766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50" name="Straight Connector 1049">
              <a:extLst>
                <a:ext uri="{FF2B5EF4-FFF2-40B4-BE49-F238E27FC236}">
                  <a16:creationId xmlns:a16="http://schemas.microsoft.com/office/drawing/2014/main" id="{EFBCE2BF-34EF-4353-1143-5DF6B2C44B3F}"/>
                </a:ext>
              </a:extLst>
            </p:cNvPr>
            <p:cNvCxnSpPr>
              <a:cxnSpLocks/>
            </p:cNvCxnSpPr>
            <p:nvPr/>
          </p:nvCxnSpPr>
          <p:spPr>
            <a:xfrm>
              <a:off x="11367168" y="5137596"/>
              <a:ext cx="0" cy="68608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055" name="Isosceles Triangle 1054">
              <a:extLst>
                <a:ext uri="{FF2B5EF4-FFF2-40B4-BE49-F238E27FC236}">
                  <a16:creationId xmlns:a16="http://schemas.microsoft.com/office/drawing/2014/main" id="{330E7880-608E-2C82-3E22-A5386E96BFF7}"/>
                </a:ext>
              </a:extLst>
            </p:cNvPr>
            <p:cNvSpPr/>
            <p:nvPr/>
          </p:nvSpPr>
          <p:spPr>
            <a:xfrm rot="10800000">
              <a:off x="11243343" y="5823676"/>
              <a:ext cx="247650" cy="107269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6" name="Isosceles Triangle 1055">
              <a:extLst>
                <a:ext uri="{FF2B5EF4-FFF2-40B4-BE49-F238E27FC236}">
                  <a16:creationId xmlns:a16="http://schemas.microsoft.com/office/drawing/2014/main" id="{2C91F4FA-2F7A-3966-5CE2-A4F752E3B402}"/>
                </a:ext>
              </a:extLst>
            </p:cNvPr>
            <p:cNvSpPr/>
            <p:nvPr/>
          </p:nvSpPr>
          <p:spPr>
            <a:xfrm rot="10800000">
              <a:off x="6099104" y="5824420"/>
              <a:ext cx="247650" cy="107269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57" name="Straight Connector 1056">
              <a:extLst>
                <a:ext uri="{FF2B5EF4-FFF2-40B4-BE49-F238E27FC236}">
                  <a16:creationId xmlns:a16="http://schemas.microsoft.com/office/drawing/2014/main" id="{A6CBD00D-3E3C-8E24-E7B6-39B2F2727901}"/>
                </a:ext>
              </a:extLst>
            </p:cNvPr>
            <p:cNvCxnSpPr>
              <a:cxnSpLocks/>
              <a:stCxn id="1039" idx="4"/>
              <a:endCxn id="1056" idx="3"/>
            </p:cNvCxnSpPr>
            <p:nvPr/>
          </p:nvCxnSpPr>
          <p:spPr>
            <a:xfrm>
              <a:off x="6222929" y="5666075"/>
              <a:ext cx="0" cy="15834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87" name="Straight Connector 1086">
              <a:extLst>
                <a:ext uri="{FF2B5EF4-FFF2-40B4-BE49-F238E27FC236}">
                  <a16:creationId xmlns:a16="http://schemas.microsoft.com/office/drawing/2014/main" id="{7E288F00-6E80-7981-F161-3A0F2A0FDA33}"/>
                </a:ext>
              </a:extLst>
            </p:cNvPr>
            <p:cNvCxnSpPr>
              <a:cxnSpLocks/>
            </p:cNvCxnSpPr>
            <p:nvPr/>
          </p:nvCxnSpPr>
          <p:spPr>
            <a:xfrm>
              <a:off x="9181529" y="5197445"/>
              <a:ext cx="0" cy="46863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88" name="Straight Connector 1087">
              <a:extLst>
                <a:ext uri="{FF2B5EF4-FFF2-40B4-BE49-F238E27FC236}">
                  <a16:creationId xmlns:a16="http://schemas.microsoft.com/office/drawing/2014/main" id="{8D75B015-DD98-8F05-844B-FDE54E8DE916}"/>
                </a:ext>
              </a:extLst>
            </p:cNvPr>
            <p:cNvCxnSpPr>
              <a:cxnSpLocks/>
            </p:cNvCxnSpPr>
            <p:nvPr/>
          </p:nvCxnSpPr>
          <p:spPr>
            <a:xfrm>
              <a:off x="9307259" y="5197445"/>
              <a:ext cx="0" cy="46863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89" name="Straight Connector 1088">
              <a:extLst>
                <a:ext uri="{FF2B5EF4-FFF2-40B4-BE49-F238E27FC236}">
                  <a16:creationId xmlns:a16="http://schemas.microsoft.com/office/drawing/2014/main" id="{9DFD944C-3B47-1E1C-24A7-1F248EE385A1}"/>
                </a:ext>
              </a:extLst>
            </p:cNvPr>
            <p:cNvCxnSpPr>
              <a:cxnSpLocks/>
            </p:cNvCxnSpPr>
            <p:nvPr/>
          </p:nvCxnSpPr>
          <p:spPr>
            <a:xfrm>
              <a:off x="8510969" y="5426045"/>
              <a:ext cx="67056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90" name="Straight Connector 1089">
              <a:extLst>
                <a:ext uri="{FF2B5EF4-FFF2-40B4-BE49-F238E27FC236}">
                  <a16:creationId xmlns:a16="http://schemas.microsoft.com/office/drawing/2014/main" id="{14A03705-EAE7-1657-2221-CEAD5373750B}"/>
                </a:ext>
              </a:extLst>
            </p:cNvPr>
            <p:cNvCxnSpPr>
              <a:cxnSpLocks/>
            </p:cNvCxnSpPr>
            <p:nvPr/>
          </p:nvCxnSpPr>
          <p:spPr>
            <a:xfrm>
              <a:off x="9307259" y="5426045"/>
              <a:ext cx="67056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91" name="Straight Connector 1090">
              <a:extLst>
                <a:ext uri="{FF2B5EF4-FFF2-40B4-BE49-F238E27FC236}">
                  <a16:creationId xmlns:a16="http://schemas.microsoft.com/office/drawing/2014/main" id="{8F8EF284-560C-D389-59DB-60AACF4C891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60060" y="4766916"/>
              <a:ext cx="180499" cy="17434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92" name="Straight Connector 1091">
              <a:extLst>
                <a:ext uri="{FF2B5EF4-FFF2-40B4-BE49-F238E27FC236}">
                  <a16:creationId xmlns:a16="http://schemas.microsoft.com/office/drawing/2014/main" id="{6C7363D8-D658-BC46-E0F9-C145C4D6D9D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040559" y="4766916"/>
              <a:ext cx="201930" cy="1905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93" name="Straight Connector 1092">
              <a:extLst>
                <a:ext uri="{FF2B5EF4-FFF2-40B4-BE49-F238E27FC236}">
                  <a16:creationId xmlns:a16="http://schemas.microsoft.com/office/drawing/2014/main" id="{D791980B-2931-0F71-26A7-107DB9AE646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42489" y="4766916"/>
              <a:ext cx="205740" cy="1905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94" name="Straight Connector 1093">
              <a:extLst>
                <a:ext uri="{FF2B5EF4-FFF2-40B4-BE49-F238E27FC236}">
                  <a16:creationId xmlns:a16="http://schemas.microsoft.com/office/drawing/2014/main" id="{C8151D8E-F71A-D44D-92C3-0CCEA1A734FC}"/>
                </a:ext>
              </a:extLst>
            </p:cNvPr>
            <p:cNvCxnSpPr>
              <a:cxnSpLocks/>
            </p:cNvCxnSpPr>
            <p:nvPr/>
          </p:nvCxnSpPr>
          <p:spPr>
            <a:xfrm>
              <a:off x="9444419" y="4766916"/>
              <a:ext cx="179070" cy="1905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95" name="Straight Connector 1094">
              <a:extLst>
                <a:ext uri="{FF2B5EF4-FFF2-40B4-BE49-F238E27FC236}">
                  <a16:creationId xmlns:a16="http://schemas.microsoft.com/office/drawing/2014/main" id="{21B2E7CD-8188-1D4E-C39B-22405A504D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23489" y="4862166"/>
              <a:ext cx="106680" cy="952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96" name="Straight Connector 1095">
              <a:extLst>
                <a:ext uri="{FF2B5EF4-FFF2-40B4-BE49-F238E27FC236}">
                  <a16:creationId xmlns:a16="http://schemas.microsoft.com/office/drawing/2014/main" id="{2EBCDF5C-8288-6C70-6A11-5F32304B2B69}"/>
                </a:ext>
              </a:extLst>
            </p:cNvPr>
            <p:cNvCxnSpPr>
              <a:cxnSpLocks/>
            </p:cNvCxnSpPr>
            <p:nvPr/>
          </p:nvCxnSpPr>
          <p:spPr>
            <a:xfrm>
              <a:off x="9730169" y="4862166"/>
              <a:ext cx="24765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97" name="Straight Connector 1096">
              <a:extLst>
                <a:ext uri="{FF2B5EF4-FFF2-40B4-BE49-F238E27FC236}">
                  <a16:creationId xmlns:a16="http://schemas.microsoft.com/office/drawing/2014/main" id="{1F4E0478-E6F2-566C-E10E-C8B2E015CABE}"/>
                </a:ext>
              </a:extLst>
            </p:cNvPr>
            <p:cNvCxnSpPr>
              <a:cxnSpLocks/>
            </p:cNvCxnSpPr>
            <p:nvPr/>
          </p:nvCxnSpPr>
          <p:spPr>
            <a:xfrm>
              <a:off x="8788623" y="4862166"/>
              <a:ext cx="72628" cy="7909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98" name="Straight Connector 1097">
              <a:extLst>
                <a:ext uri="{FF2B5EF4-FFF2-40B4-BE49-F238E27FC236}">
                  <a16:creationId xmlns:a16="http://schemas.microsoft.com/office/drawing/2014/main" id="{9EFCC080-4421-4B8D-25B7-65B18EC965F6}"/>
                </a:ext>
              </a:extLst>
            </p:cNvPr>
            <p:cNvCxnSpPr>
              <a:cxnSpLocks/>
            </p:cNvCxnSpPr>
            <p:nvPr/>
          </p:nvCxnSpPr>
          <p:spPr>
            <a:xfrm>
              <a:off x="8510969" y="4862166"/>
              <a:ext cx="27813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99" name="Straight Connector 1098">
              <a:extLst>
                <a:ext uri="{FF2B5EF4-FFF2-40B4-BE49-F238E27FC236}">
                  <a16:creationId xmlns:a16="http://schemas.microsoft.com/office/drawing/2014/main" id="{FA37BF8A-13C7-41E1-B031-5B53C305AE36}"/>
                </a:ext>
              </a:extLst>
            </p:cNvPr>
            <p:cNvCxnSpPr>
              <a:cxnSpLocks/>
            </p:cNvCxnSpPr>
            <p:nvPr/>
          </p:nvCxnSpPr>
          <p:spPr>
            <a:xfrm>
              <a:off x="8510969" y="4862166"/>
              <a:ext cx="0" cy="56387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00" name="Straight Connector 1099">
              <a:extLst>
                <a:ext uri="{FF2B5EF4-FFF2-40B4-BE49-F238E27FC236}">
                  <a16:creationId xmlns:a16="http://schemas.microsoft.com/office/drawing/2014/main" id="{351362F8-D237-09B9-5BF8-789A4CAB3AFE}"/>
                </a:ext>
              </a:extLst>
            </p:cNvPr>
            <p:cNvCxnSpPr>
              <a:cxnSpLocks/>
            </p:cNvCxnSpPr>
            <p:nvPr/>
          </p:nvCxnSpPr>
          <p:spPr>
            <a:xfrm>
              <a:off x="9977819" y="4862165"/>
              <a:ext cx="0" cy="56387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01" name="Straight Connector 1100">
              <a:extLst>
                <a:ext uri="{FF2B5EF4-FFF2-40B4-BE49-F238E27FC236}">
                  <a16:creationId xmlns:a16="http://schemas.microsoft.com/office/drawing/2014/main" id="{1B3D4AF8-DCE9-DE00-6A40-507DBD881D67}"/>
                </a:ext>
              </a:extLst>
            </p:cNvPr>
            <p:cNvCxnSpPr>
              <a:cxnSpLocks/>
            </p:cNvCxnSpPr>
            <p:nvPr/>
          </p:nvCxnSpPr>
          <p:spPr>
            <a:xfrm>
              <a:off x="8188420" y="5144105"/>
              <a:ext cx="322549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03" name="Straight Connector 1102">
              <a:extLst>
                <a:ext uri="{FF2B5EF4-FFF2-40B4-BE49-F238E27FC236}">
                  <a16:creationId xmlns:a16="http://schemas.microsoft.com/office/drawing/2014/main" id="{2113D78C-E186-A8C1-E5A5-DEF7472DD155}"/>
                </a:ext>
              </a:extLst>
            </p:cNvPr>
            <p:cNvCxnSpPr>
              <a:cxnSpLocks/>
            </p:cNvCxnSpPr>
            <p:nvPr/>
          </p:nvCxnSpPr>
          <p:spPr>
            <a:xfrm>
              <a:off x="9977819" y="5153474"/>
              <a:ext cx="322549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20" name="Straight Connector 1119">
              <a:extLst>
                <a:ext uri="{FF2B5EF4-FFF2-40B4-BE49-F238E27FC236}">
                  <a16:creationId xmlns:a16="http://schemas.microsoft.com/office/drawing/2014/main" id="{4124E816-2726-C2AD-F8B1-C7801B3DCA99}"/>
                </a:ext>
              </a:extLst>
            </p:cNvPr>
            <p:cNvCxnSpPr>
              <a:cxnSpLocks/>
            </p:cNvCxnSpPr>
            <p:nvPr/>
          </p:nvCxnSpPr>
          <p:spPr>
            <a:xfrm>
              <a:off x="11044619" y="5137596"/>
              <a:ext cx="322549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180" name="Group 1179">
            <a:extLst>
              <a:ext uri="{FF2B5EF4-FFF2-40B4-BE49-F238E27FC236}">
                <a16:creationId xmlns:a16="http://schemas.microsoft.com/office/drawing/2014/main" id="{CFB34B38-371D-F247-715F-C518B7250ACB}"/>
              </a:ext>
            </a:extLst>
          </p:cNvPr>
          <p:cNvGrpSpPr/>
          <p:nvPr/>
        </p:nvGrpSpPr>
        <p:grpSpPr>
          <a:xfrm>
            <a:off x="4858233" y="4077083"/>
            <a:ext cx="3344754" cy="563877"/>
            <a:chOff x="5660292" y="3981770"/>
            <a:chExt cx="2010968" cy="339020"/>
          </a:xfrm>
        </p:grpSpPr>
        <p:cxnSp>
          <p:nvCxnSpPr>
            <p:cNvPr id="1121" name="Straight Connector 1120">
              <a:extLst>
                <a:ext uri="{FF2B5EF4-FFF2-40B4-BE49-F238E27FC236}">
                  <a16:creationId xmlns:a16="http://schemas.microsoft.com/office/drawing/2014/main" id="{E2474F90-9BE0-B434-9710-E7A9D81EB9F1}"/>
                </a:ext>
              </a:extLst>
            </p:cNvPr>
            <p:cNvCxnSpPr>
              <a:cxnSpLocks/>
            </p:cNvCxnSpPr>
            <p:nvPr/>
          </p:nvCxnSpPr>
          <p:spPr>
            <a:xfrm>
              <a:off x="6039467" y="4103494"/>
              <a:ext cx="0" cy="13249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22" name="Straight Connector 1121">
              <a:extLst>
                <a:ext uri="{FF2B5EF4-FFF2-40B4-BE49-F238E27FC236}">
                  <a16:creationId xmlns:a16="http://schemas.microsoft.com/office/drawing/2014/main" id="{F18B59A5-496E-5C34-4D82-8A6595F39A70}"/>
                </a:ext>
              </a:extLst>
            </p:cNvPr>
            <p:cNvCxnSpPr>
              <a:cxnSpLocks/>
            </p:cNvCxnSpPr>
            <p:nvPr/>
          </p:nvCxnSpPr>
          <p:spPr>
            <a:xfrm>
              <a:off x="6075015" y="4103494"/>
              <a:ext cx="0" cy="13249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23" name="Straight Connector 1122">
              <a:extLst>
                <a:ext uri="{FF2B5EF4-FFF2-40B4-BE49-F238E27FC236}">
                  <a16:creationId xmlns:a16="http://schemas.microsoft.com/office/drawing/2014/main" id="{49A3A2C0-3BF1-BEFD-8A68-34698963F817}"/>
                </a:ext>
              </a:extLst>
            </p:cNvPr>
            <p:cNvCxnSpPr>
              <a:cxnSpLocks/>
            </p:cNvCxnSpPr>
            <p:nvPr/>
          </p:nvCxnSpPr>
          <p:spPr>
            <a:xfrm>
              <a:off x="5849880" y="4168126"/>
              <a:ext cx="18958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24" name="Straight Connector 1123">
              <a:extLst>
                <a:ext uri="{FF2B5EF4-FFF2-40B4-BE49-F238E27FC236}">
                  <a16:creationId xmlns:a16="http://schemas.microsoft.com/office/drawing/2014/main" id="{16EB79DB-72B6-D3F3-2BA0-6D57005644E2}"/>
                </a:ext>
              </a:extLst>
            </p:cNvPr>
            <p:cNvCxnSpPr>
              <a:cxnSpLocks/>
            </p:cNvCxnSpPr>
            <p:nvPr/>
          </p:nvCxnSpPr>
          <p:spPr>
            <a:xfrm>
              <a:off x="6075015" y="4168126"/>
              <a:ext cx="18958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25" name="Straight Connector 1124">
              <a:extLst>
                <a:ext uri="{FF2B5EF4-FFF2-40B4-BE49-F238E27FC236}">
                  <a16:creationId xmlns:a16="http://schemas.microsoft.com/office/drawing/2014/main" id="{016A99CF-78D5-9C27-4EAF-8B58B41F5D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48578" y="3981770"/>
              <a:ext cx="51033" cy="4929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26" name="Straight Connector 1125">
              <a:extLst>
                <a:ext uri="{FF2B5EF4-FFF2-40B4-BE49-F238E27FC236}">
                  <a16:creationId xmlns:a16="http://schemas.microsoft.com/office/drawing/2014/main" id="{3C4678B5-5F27-7CEF-53F8-DB20137CF1E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999611" y="3981770"/>
              <a:ext cx="57092" cy="5386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27" name="Straight Connector 1126">
              <a:extLst>
                <a:ext uri="{FF2B5EF4-FFF2-40B4-BE49-F238E27FC236}">
                  <a16:creationId xmlns:a16="http://schemas.microsoft.com/office/drawing/2014/main" id="{2E6F3EA6-B520-DDBD-210E-808B0854E67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56703" y="3981770"/>
              <a:ext cx="58169" cy="5386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28" name="Straight Connector 1127">
              <a:extLst>
                <a:ext uri="{FF2B5EF4-FFF2-40B4-BE49-F238E27FC236}">
                  <a16:creationId xmlns:a16="http://schemas.microsoft.com/office/drawing/2014/main" id="{89472AF0-8199-AE86-4E11-E7F92BF67F64}"/>
                </a:ext>
              </a:extLst>
            </p:cNvPr>
            <p:cNvCxnSpPr>
              <a:cxnSpLocks/>
            </p:cNvCxnSpPr>
            <p:nvPr/>
          </p:nvCxnSpPr>
          <p:spPr>
            <a:xfrm>
              <a:off x="6113794" y="3981770"/>
              <a:ext cx="50629" cy="5386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29" name="Straight Connector 1128">
              <a:extLst>
                <a:ext uri="{FF2B5EF4-FFF2-40B4-BE49-F238E27FC236}">
                  <a16:creationId xmlns:a16="http://schemas.microsoft.com/office/drawing/2014/main" id="{F242F12F-A9C1-B971-45A3-9F54096336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64423" y="4008700"/>
              <a:ext cx="30162" cy="2693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30" name="Straight Connector 1129">
              <a:extLst>
                <a:ext uri="{FF2B5EF4-FFF2-40B4-BE49-F238E27FC236}">
                  <a16:creationId xmlns:a16="http://schemas.microsoft.com/office/drawing/2014/main" id="{CA872A5B-C76F-1C2C-A41D-150B584A4CDD}"/>
                </a:ext>
              </a:extLst>
            </p:cNvPr>
            <p:cNvCxnSpPr>
              <a:cxnSpLocks/>
            </p:cNvCxnSpPr>
            <p:nvPr/>
          </p:nvCxnSpPr>
          <p:spPr>
            <a:xfrm>
              <a:off x="6194585" y="4008700"/>
              <a:ext cx="7001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31" name="Straight Connector 1130">
              <a:extLst>
                <a:ext uri="{FF2B5EF4-FFF2-40B4-BE49-F238E27FC236}">
                  <a16:creationId xmlns:a16="http://schemas.microsoft.com/office/drawing/2014/main" id="{F5D50D15-6DB7-0BAA-6E8E-03AA9AE3591E}"/>
                </a:ext>
              </a:extLst>
            </p:cNvPr>
            <p:cNvCxnSpPr>
              <a:cxnSpLocks/>
            </p:cNvCxnSpPr>
            <p:nvPr/>
          </p:nvCxnSpPr>
          <p:spPr>
            <a:xfrm>
              <a:off x="5928381" y="4008700"/>
              <a:ext cx="20534" cy="2236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32" name="Straight Connector 1131">
              <a:extLst>
                <a:ext uri="{FF2B5EF4-FFF2-40B4-BE49-F238E27FC236}">
                  <a16:creationId xmlns:a16="http://schemas.microsoft.com/office/drawing/2014/main" id="{2074C0CE-7A70-BA55-762C-852B69035DEA}"/>
                </a:ext>
              </a:extLst>
            </p:cNvPr>
            <p:cNvCxnSpPr>
              <a:cxnSpLocks/>
            </p:cNvCxnSpPr>
            <p:nvPr/>
          </p:nvCxnSpPr>
          <p:spPr>
            <a:xfrm>
              <a:off x="5849880" y="4008700"/>
              <a:ext cx="78636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33" name="Straight Connector 1132">
              <a:extLst>
                <a:ext uri="{FF2B5EF4-FFF2-40B4-BE49-F238E27FC236}">
                  <a16:creationId xmlns:a16="http://schemas.microsoft.com/office/drawing/2014/main" id="{66EA21B7-B904-B8C1-E18C-E9E0930FACCE}"/>
                </a:ext>
              </a:extLst>
            </p:cNvPr>
            <p:cNvCxnSpPr>
              <a:cxnSpLocks/>
            </p:cNvCxnSpPr>
            <p:nvPr/>
          </p:nvCxnSpPr>
          <p:spPr>
            <a:xfrm>
              <a:off x="5849880" y="4008700"/>
              <a:ext cx="0" cy="15942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34" name="Straight Connector 1133">
              <a:extLst>
                <a:ext uri="{FF2B5EF4-FFF2-40B4-BE49-F238E27FC236}">
                  <a16:creationId xmlns:a16="http://schemas.microsoft.com/office/drawing/2014/main" id="{A5733D65-F982-F471-138B-1668EE7A9B20}"/>
                </a:ext>
              </a:extLst>
            </p:cNvPr>
            <p:cNvCxnSpPr>
              <a:cxnSpLocks/>
            </p:cNvCxnSpPr>
            <p:nvPr/>
          </p:nvCxnSpPr>
          <p:spPr>
            <a:xfrm>
              <a:off x="6264603" y="4008700"/>
              <a:ext cx="0" cy="15942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grpSp>
          <p:nvGrpSpPr>
            <p:cNvPr id="1135" name="Group 1134">
              <a:extLst>
                <a:ext uri="{FF2B5EF4-FFF2-40B4-BE49-F238E27FC236}">
                  <a16:creationId xmlns:a16="http://schemas.microsoft.com/office/drawing/2014/main" id="{99F024A8-5D05-BD9A-F8C8-C59B11056E16}"/>
                </a:ext>
              </a:extLst>
            </p:cNvPr>
            <p:cNvGrpSpPr/>
            <p:nvPr/>
          </p:nvGrpSpPr>
          <p:grpSpPr>
            <a:xfrm>
              <a:off x="5660292" y="4138777"/>
              <a:ext cx="97213" cy="97213"/>
              <a:chOff x="6735129" y="5261330"/>
              <a:chExt cx="695324" cy="695324"/>
            </a:xfrm>
          </p:grpSpPr>
          <p:sp>
            <p:nvSpPr>
              <p:cNvPr id="1136" name="Oval 1135">
                <a:extLst>
                  <a:ext uri="{FF2B5EF4-FFF2-40B4-BE49-F238E27FC236}">
                    <a16:creationId xmlns:a16="http://schemas.microsoft.com/office/drawing/2014/main" id="{6D63B94D-21ED-0C4B-93F3-6185733CE04A}"/>
                  </a:ext>
                </a:extLst>
              </p:cNvPr>
              <p:cNvSpPr/>
              <p:nvPr/>
            </p:nvSpPr>
            <p:spPr>
              <a:xfrm>
                <a:off x="6735129" y="5261330"/>
                <a:ext cx="695324" cy="695324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37" name="Straight Arrow Connector 1136">
                <a:extLst>
                  <a:ext uri="{FF2B5EF4-FFF2-40B4-BE49-F238E27FC236}">
                    <a16:creationId xmlns:a16="http://schemas.microsoft.com/office/drawing/2014/main" id="{E576BE71-3CA6-F921-0623-8FA208428362}"/>
                  </a:ext>
                </a:extLst>
              </p:cNvPr>
              <p:cNvCxnSpPr/>
              <p:nvPr/>
            </p:nvCxnSpPr>
            <p:spPr>
              <a:xfrm flipV="1">
                <a:off x="7082791" y="5389917"/>
                <a:ext cx="0" cy="446088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1138" name="Straight Connector 1137">
              <a:extLst>
                <a:ext uri="{FF2B5EF4-FFF2-40B4-BE49-F238E27FC236}">
                  <a16:creationId xmlns:a16="http://schemas.microsoft.com/office/drawing/2014/main" id="{53EFB5D8-CF87-309A-5D44-AAC64EE09B62}"/>
                </a:ext>
              </a:extLst>
            </p:cNvPr>
            <p:cNvCxnSpPr>
              <a:cxnSpLocks/>
              <a:endCxn id="1136" idx="0"/>
            </p:cNvCxnSpPr>
            <p:nvPr/>
          </p:nvCxnSpPr>
          <p:spPr>
            <a:xfrm>
              <a:off x="5708898" y="4088413"/>
              <a:ext cx="0" cy="5036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39" name="Straight Connector 1138">
              <a:extLst>
                <a:ext uri="{FF2B5EF4-FFF2-40B4-BE49-F238E27FC236}">
                  <a16:creationId xmlns:a16="http://schemas.microsoft.com/office/drawing/2014/main" id="{ED435810-C254-C324-9C8A-50868867B8DD}"/>
                </a:ext>
              </a:extLst>
            </p:cNvPr>
            <p:cNvCxnSpPr>
              <a:cxnSpLocks/>
            </p:cNvCxnSpPr>
            <p:nvPr/>
          </p:nvCxnSpPr>
          <p:spPr>
            <a:xfrm>
              <a:off x="5711658" y="4088413"/>
              <a:ext cx="138222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40" name="Straight Connector 1139">
              <a:extLst>
                <a:ext uri="{FF2B5EF4-FFF2-40B4-BE49-F238E27FC236}">
                  <a16:creationId xmlns:a16="http://schemas.microsoft.com/office/drawing/2014/main" id="{69E96015-8DA8-F239-5AE3-DC1A710822E8}"/>
                </a:ext>
              </a:extLst>
            </p:cNvPr>
            <p:cNvCxnSpPr>
              <a:cxnSpLocks/>
            </p:cNvCxnSpPr>
            <p:nvPr/>
          </p:nvCxnSpPr>
          <p:spPr>
            <a:xfrm>
              <a:off x="7543611" y="4096486"/>
              <a:ext cx="9264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41" name="Straight Connector 1140">
              <a:extLst>
                <a:ext uri="{FF2B5EF4-FFF2-40B4-BE49-F238E27FC236}">
                  <a16:creationId xmlns:a16="http://schemas.microsoft.com/office/drawing/2014/main" id="{2FD3A215-2B1E-DEAB-F156-977D2B79939B}"/>
                </a:ext>
              </a:extLst>
            </p:cNvPr>
            <p:cNvCxnSpPr>
              <a:cxnSpLocks/>
            </p:cNvCxnSpPr>
            <p:nvPr/>
          </p:nvCxnSpPr>
          <p:spPr>
            <a:xfrm>
              <a:off x="7636251" y="4096486"/>
              <a:ext cx="0" cy="19397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142" name="Isosceles Triangle 1141">
              <a:extLst>
                <a:ext uri="{FF2B5EF4-FFF2-40B4-BE49-F238E27FC236}">
                  <a16:creationId xmlns:a16="http://schemas.microsoft.com/office/drawing/2014/main" id="{78541D02-BF9A-CC23-34DA-8468D820E492}"/>
                </a:ext>
              </a:extLst>
            </p:cNvPr>
            <p:cNvSpPr/>
            <p:nvPr/>
          </p:nvSpPr>
          <p:spPr>
            <a:xfrm rot="10800000">
              <a:off x="7601242" y="4290462"/>
              <a:ext cx="70018" cy="30328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3" name="Isosceles Triangle 1142">
              <a:extLst>
                <a:ext uri="{FF2B5EF4-FFF2-40B4-BE49-F238E27FC236}">
                  <a16:creationId xmlns:a16="http://schemas.microsoft.com/office/drawing/2014/main" id="{0FD2E580-C5C8-1B52-BE04-F456A77FD51B}"/>
                </a:ext>
              </a:extLst>
            </p:cNvPr>
            <p:cNvSpPr/>
            <p:nvPr/>
          </p:nvSpPr>
          <p:spPr>
            <a:xfrm rot="10800000">
              <a:off x="5673889" y="4280758"/>
              <a:ext cx="70018" cy="30328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44" name="Straight Connector 1143">
              <a:extLst>
                <a:ext uri="{FF2B5EF4-FFF2-40B4-BE49-F238E27FC236}">
                  <a16:creationId xmlns:a16="http://schemas.microsoft.com/office/drawing/2014/main" id="{9D4A2207-20D4-41DE-593E-C9595EF03C77}"/>
                </a:ext>
              </a:extLst>
            </p:cNvPr>
            <p:cNvCxnSpPr>
              <a:cxnSpLocks/>
              <a:stCxn id="1136" idx="4"/>
              <a:endCxn id="1143" idx="3"/>
            </p:cNvCxnSpPr>
            <p:nvPr/>
          </p:nvCxnSpPr>
          <p:spPr>
            <a:xfrm>
              <a:off x="5708898" y="4235990"/>
              <a:ext cx="0" cy="4476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45" name="Straight Connector 1144">
              <a:extLst>
                <a:ext uri="{FF2B5EF4-FFF2-40B4-BE49-F238E27FC236}">
                  <a16:creationId xmlns:a16="http://schemas.microsoft.com/office/drawing/2014/main" id="{3EEBE444-547E-4714-3205-08DEDDB2451C}"/>
                </a:ext>
              </a:extLst>
            </p:cNvPr>
            <p:cNvCxnSpPr>
              <a:cxnSpLocks/>
            </p:cNvCxnSpPr>
            <p:nvPr/>
          </p:nvCxnSpPr>
          <p:spPr>
            <a:xfrm>
              <a:off x="6545385" y="4103494"/>
              <a:ext cx="0" cy="13249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46" name="Straight Connector 1145">
              <a:extLst>
                <a:ext uri="{FF2B5EF4-FFF2-40B4-BE49-F238E27FC236}">
                  <a16:creationId xmlns:a16="http://schemas.microsoft.com/office/drawing/2014/main" id="{8BC77A63-5E3B-085F-2F8F-664E0C1136AD}"/>
                </a:ext>
              </a:extLst>
            </p:cNvPr>
            <p:cNvCxnSpPr>
              <a:cxnSpLocks/>
            </p:cNvCxnSpPr>
            <p:nvPr/>
          </p:nvCxnSpPr>
          <p:spPr>
            <a:xfrm>
              <a:off x="6580933" y="4103494"/>
              <a:ext cx="0" cy="13249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47" name="Straight Connector 1146">
              <a:extLst>
                <a:ext uri="{FF2B5EF4-FFF2-40B4-BE49-F238E27FC236}">
                  <a16:creationId xmlns:a16="http://schemas.microsoft.com/office/drawing/2014/main" id="{D6125CAD-B7A7-1FED-1BBE-CDDA721741CB}"/>
                </a:ext>
              </a:extLst>
            </p:cNvPr>
            <p:cNvCxnSpPr>
              <a:cxnSpLocks/>
            </p:cNvCxnSpPr>
            <p:nvPr/>
          </p:nvCxnSpPr>
          <p:spPr>
            <a:xfrm>
              <a:off x="6355797" y="4168126"/>
              <a:ext cx="18958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48" name="Straight Connector 1147">
              <a:extLst>
                <a:ext uri="{FF2B5EF4-FFF2-40B4-BE49-F238E27FC236}">
                  <a16:creationId xmlns:a16="http://schemas.microsoft.com/office/drawing/2014/main" id="{84417077-8F54-8098-7538-421F2C420672}"/>
                </a:ext>
              </a:extLst>
            </p:cNvPr>
            <p:cNvCxnSpPr>
              <a:cxnSpLocks/>
            </p:cNvCxnSpPr>
            <p:nvPr/>
          </p:nvCxnSpPr>
          <p:spPr>
            <a:xfrm>
              <a:off x="6580933" y="4168126"/>
              <a:ext cx="18958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49" name="Straight Connector 1148">
              <a:extLst>
                <a:ext uri="{FF2B5EF4-FFF2-40B4-BE49-F238E27FC236}">
                  <a16:creationId xmlns:a16="http://schemas.microsoft.com/office/drawing/2014/main" id="{6EAA0823-58D8-89F4-7A2B-868CE120F4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54496" y="3981770"/>
              <a:ext cx="51033" cy="4929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50" name="Straight Connector 1149">
              <a:extLst>
                <a:ext uri="{FF2B5EF4-FFF2-40B4-BE49-F238E27FC236}">
                  <a16:creationId xmlns:a16="http://schemas.microsoft.com/office/drawing/2014/main" id="{BEDBD5DB-4BE3-F213-F5E4-4C90AA3D377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505529" y="3981770"/>
              <a:ext cx="57092" cy="5386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51" name="Straight Connector 1150">
              <a:extLst>
                <a:ext uri="{FF2B5EF4-FFF2-40B4-BE49-F238E27FC236}">
                  <a16:creationId xmlns:a16="http://schemas.microsoft.com/office/drawing/2014/main" id="{33E285B3-7ADB-ABC5-8772-7D5B283FB55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62620" y="3981770"/>
              <a:ext cx="58169" cy="5386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52" name="Straight Connector 1151">
              <a:extLst>
                <a:ext uri="{FF2B5EF4-FFF2-40B4-BE49-F238E27FC236}">
                  <a16:creationId xmlns:a16="http://schemas.microsoft.com/office/drawing/2014/main" id="{E35CEBEB-F5EB-CE0A-71D8-72F60DB25A27}"/>
                </a:ext>
              </a:extLst>
            </p:cNvPr>
            <p:cNvCxnSpPr>
              <a:cxnSpLocks/>
            </p:cNvCxnSpPr>
            <p:nvPr/>
          </p:nvCxnSpPr>
          <p:spPr>
            <a:xfrm>
              <a:off x="6619712" y="3981770"/>
              <a:ext cx="50629" cy="5386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53" name="Straight Connector 1152">
              <a:extLst>
                <a:ext uri="{FF2B5EF4-FFF2-40B4-BE49-F238E27FC236}">
                  <a16:creationId xmlns:a16="http://schemas.microsoft.com/office/drawing/2014/main" id="{7D435C07-018F-3018-A251-6FFAA66F01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70341" y="4008700"/>
              <a:ext cx="30162" cy="2693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54" name="Straight Connector 1153">
              <a:extLst>
                <a:ext uri="{FF2B5EF4-FFF2-40B4-BE49-F238E27FC236}">
                  <a16:creationId xmlns:a16="http://schemas.microsoft.com/office/drawing/2014/main" id="{B2289735-4AB2-4103-E18D-4AF1BB11DD4D}"/>
                </a:ext>
              </a:extLst>
            </p:cNvPr>
            <p:cNvCxnSpPr>
              <a:cxnSpLocks/>
            </p:cNvCxnSpPr>
            <p:nvPr/>
          </p:nvCxnSpPr>
          <p:spPr>
            <a:xfrm>
              <a:off x="6700503" y="4008700"/>
              <a:ext cx="7001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55" name="Straight Connector 1154">
              <a:extLst>
                <a:ext uri="{FF2B5EF4-FFF2-40B4-BE49-F238E27FC236}">
                  <a16:creationId xmlns:a16="http://schemas.microsoft.com/office/drawing/2014/main" id="{047E047B-B4CB-DA95-7283-218B1A79623C}"/>
                </a:ext>
              </a:extLst>
            </p:cNvPr>
            <p:cNvCxnSpPr>
              <a:cxnSpLocks/>
            </p:cNvCxnSpPr>
            <p:nvPr/>
          </p:nvCxnSpPr>
          <p:spPr>
            <a:xfrm>
              <a:off x="6434299" y="4008700"/>
              <a:ext cx="20534" cy="2236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56" name="Straight Connector 1155">
              <a:extLst>
                <a:ext uri="{FF2B5EF4-FFF2-40B4-BE49-F238E27FC236}">
                  <a16:creationId xmlns:a16="http://schemas.microsoft.com/office/drawing/2014/main" id="{227AD4C2-0CC5-4282-E743-858FF197F4C1}"/>
                </a:ext>
              </a:extLst>
            </p:cNvPr>
            <p:cNvCxnSpPr>
              <a:cxnSpLocks/>
            </p:cNvCxnSpPr>
            <p:nvPr/>
          </p:nvCxnSpPr>
          <p:spPr>
            <a:xfrm>
              <a:off x="6355797" y="4008700"/>
              <a:ext cx="78636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57" name="Straight Connector 1156">
              <a:extLst>
                <a:ext uri="{FF2B5EF4-FFF2-40B4-BE49-F238E27FC236}">
                  <a16:creationId xmlns:a16="http://schemas.microsoft.com/office/drawing/2014/main" id="{3E9057E9-426A-1995-DC07-26CF826010D5}"/>
                </a:ext>
              </a:extLst>
            </p:cNvPr>
            <p:cNvCxnSpPr>
              <a:cxnSpLocks/>
            </p:cNvCxnSpPr>
            <p:nvPr/>
          </p:nvCxnSpPr>
          <p:spPr>
            <a:xfrm>
              <a:off x="6355797" y="4008700"/>
              <a:ext cx="0" cy="15942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58" name="Straight Connector 1157">
              <a:extLst>
                <a:ext uri="{FF2B5EF4-FFF2-40B4-BE49-F238E27FC236}">
                  <a16:creationId xmlns:a16="http://schemas.microsoft.com/office/drawing/2014/main" id="{235A3A58-06BF-A2FD-1D28-767917A990C0}"/>
                </a:ext>
              </a:extLst>
            </p:cNvPr>
            <p:cNvCxnSpPr>
              <a:cxnSpLocks/>
            </p:cNvCxnSpPr>
            <p:nvPr/>
          </p:nvCxnSpPr>
          <p:spPr>
            <a:xfrm>
              <a:off x="6770521" y="4008700"/>
              <a:ext cx="0" cy="15942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59" name="Straight Connector 1158">
              <a:extLst>
                <a:ext uri="{FF2B5EF4-FFF2-40B4-BE49-F238E27FC236}">
                  <a16:creationId xmlns:a16="http://schemas.microsoft.com/office/drawing/2014/main" id="{50FE5FBC-F387-2294-8C64-11E4019C54EE}"/>
                </a:ext>
              </a:extLst>
            </p:cNvPr>
            <p:cNvCxnSpPr>
              <a:cxnSpLocks/>
            </p:cNvCxnSpPr>
            <p:nvPr/>
          </p:nvCxnSpPr>
          <p:spPr>
            <a:xfrm>
              <a:off x="6264603" y="4088413"/>
              <a:ext cx="91194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60" name="Straight Connector 1159">
              <a:extLst>
                <a:ext uri="{FF2B5EF4-FFF2-40B4-BE49-F238E27FC236}">
                  <a16:creationId xmlns:a16="http://schemas.microsoft.com/office/drawing/2014/main" id="{A4BFF82A-E9D0-170D-200C-CDEBA4E5EE4F}"/>
                </a:ext>
              </a:extLst>
            </p:cNvPr>
            <p:cNvCxnSpPr>
              <a:cxnSpLocks/>
            </p:cNvCxnSpPr>
            <p:nvPr/>
          </p:nvCxnSpPr>
          <p:spPr>
            <a:xfrm>
              <a:off x="6770521" y="4091062"/>
              <a:ext cx="91194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62" name="Straight Connector 1161">
              <a:extLst>
                <a:ext uri="{FF2B5EF4-FFF2-40B4-BE49-F238E27FC236}">
                  <a16:creationId xmlns:a16="http://schemas.microsoft.com/office/drawing/2014/main" id="{A6B8FCC2-755D-7405-EDE8-BAFF99F04902}"/>
                </a:ext>
              </a:extLst>
            </p:cNvPr>
            <p:cNvCxnSpPr>
              <a:cxnSpLocks/>
            </p:cNvCxnSpPr>
            <p:nvPr/>
          </p:nvCxnSpPr>
          <p:spPr>
            <a:xfrm>
              <a:off x="7036826" y="4093837"/>
              <a:ext cx="91194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63" name="Straight Connector 1162">
              <a:extLst>
                <a:ext uri="{FF2B5EF4-FFF2-40B4-BE49-F238E27FC236}">
                  <a16:creationId xmlns:a16="http://schemas.microsoft.com/office/drawing/2014/main" id="{2063051A-C3F7-7532-53FE-183E3BD13EE7}"/>
                </a:ext>
              </a:extLst>
            </p:cNvPr>
            <p:cNvCxnSpPr>
              <a:cxnSpLocks/>
            </p:cNvCxnSpPr>
            <p:nvPr/>
          </p:nvCxnSpPr>
          <p:spPr>
            <a:xfrm>
              <a:off x="7319921" y="4108918"/>
              <a:ext cx="0" cy="13249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64" name="Straight Connector 1163">
              <a:extLst>
                <a:ext uri="{FF2B5EF4-FFF2-40B4-BE49-F238E27FC236}">
                  <a16:creationId xmlns:a16="http://schemas.microsoft.com/office/drawing/2014/main" id="{F9CE2B41-4907-297B-69C1-A35A762185AD}"/>
                </a:ext>
              </a:extLst>
            </p:cNvPr>
            <p:cNvCxnSpPr>
              <a:cxnSpLocks/>
            </p:cNvCxnSpPr>
            <p:nvPr/>
          </p:nvCxnSpPr>
          <p:spPr>
            <a:xfrm>
              <a:off x="7355469" y="4108918"/>
              <a:ext cx="0" cy="13249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65" name="Straight Connector 1164">
              <a:extLst>
                <a:ext uri="{FF2B5EF4-FFF2-40B4-BE49-F238E27FC236}">
                  <a16:creationId xmlns:a16="http://schemas.microsoft.com/office/drawing/2014/main" id="{F19BB22F-1D67-7039-6783-0D8A5E8CA493}"/>
                </a:ext>
              </a:extLst>
            </p:cNvPr>
            <p:cNvCxnSpPr>
              <a:cxnSpLocks/>
            </p:cNvCxnSpPr>
            <p:nvPr/>
          </p:nvCxnSpPr>
          <p:spPr>
            <a:xfrm>
              <a:off x="7130333" y="4173550"/>
              <a:ext cx="18958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66" name="Straight Connector 1165">
              <a:extLst>
                <a:ext uri="{FF2B5EF4-FFF2-40B4-BE49-F238E27FC236}">
                  <a16:creationId xmlns:a16="http://schemas.microsoft.com/office/drawing/2014/main" id="{76345D63-D0DE-B7FE-83A4-383879527239}"/>
                </a:ext>
              </a:extLst>
            </p:cNvPr>
            <p:cNvCxnSpPr>
              <a:cxnSpLocks/>
            </p:cNvCxnSpPr>
            <p:nvPr/>
          </p:nvCxnSpPr>
          <p:spPr>
            <a:xfrm>
              <a:off x="7355469" y="4173550"/>
              <a:ext cx="18958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67" name="Straight Connector 1166">
              <a:extLst>
                <a:ext uri="{FF2B5EF4-FFF2-40B4-BE49-F238E27FC236}">
                  <a16:creationId xmlns:a16="http://schemas.microsoft.com/office/drawing/2014/main" id="{C5A4D338-A049-6FE1-293A-2C4E93461C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29032" y="3987194"/>
              <a:ext cx="51033" cy="4929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68" name="Straight Connector 1167">
              <a:extLst>
                <a:ext uri="{FF2B5EF4-FFF2-40B4-BE49-F238E27FC236}">
                  <a16:creationId xmlns:a16="http://schemas.microsoft.com/office/drawing/2014/main" id="{50F82F52-7AF7-C730-7CBB-5F16DB803D5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280064" y="3987194"/>
              <a:ext cx="57092" cy="5386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69" name="Straight Connector 1168">
              <a:extLst>
                <a:ext uri="{FF2B5EF4-FFF2-40B4-BE49-F238E27FC236}">
                  <a16:creationId xmlns:a16="http://schemas.microsoft.com/office/drawing/2014/main" id="{3AFFADBA-1433-3504-CAEA-D67F80C8CF7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337156" y="3987194"/>
              <a:ext cx="58169" cy="5386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70" name="Straight Connector 1169">
              <a:extLst>
                <a:ext uri="{FF2B5EF4-FFF2-40B4-BE49-F238E27FC236}">
                  <a16:creationId xmlns:a16="http://schemas.microsoft.com/office/drawing/2014/main" id="{BF9071C6-B4B0-E1AA-B59C-05B9E5784FCD}"/>
                </a:ext>
              </a:extLst>
            </p:cNvPr>
            <p:cNvCxnSpPr>
              <a:cxnSpLocks/>
            </p:cNvCxnSpPr>
            <p:nvPr/>
          </p:nvCxnSpPr>
          <p:spPr>
            <a:xfrm>
              <a:off x="7394248" y="3987194"/>
              <a:ext cx="50629" cy="5386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71" name="Straight Connector 1170">
              <a:extLst>
                <a:ext uri="{FF2B5EF4-FFF2-40B4-BE49-F238E27FC236}">
                  <a16:creationId xmlns:a16="http://schemas.microsoft.com/office/drawing/2014/main" id="{E52AD66B-E17B-9715-6A8C-661D04CA36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44876" y="4014125"/>
              <a:ext cx="30162" cy="2693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72" name="Straight Connector 1171">
              <a:extLst>
                <a:ext uri="{FF2B5EF4-FFF2-40B4-BE49-F238E27FC236}">
                  <a16:creationId xmlns:a16="http://schemas.microsoft.com/office/drawing/2014/main" id="{A8EA1878-A612-1453-ADD5-C0546FE166A2}"/>
                </a:ext>
              </a:extLst>
            </p:cNvPr>
            <p:cNvCxnSpPr>
              <a:cxnSpLocks/>
            </p:cNvCxnSpPr>
            <p:nvPr/>
          </p:nvCxnSpPr>
          <p:spPr>
            <a:xfrm>
              <a:off x="7475038" y="4014125"/>
              <a:ext cx="7001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73" name="Straight Connector 1172">
              <a:extLst>
                <a:ext uri="{FF2B5EF4-FFF2-40B4-BE49-F238E27FC236}">
                  <a16:creationId xmlns:a16="http://schemas.microsoft.com/office/drawing/2014/main" id="{D948E797-7AA1-8E16-E4EA-8B373C1F3323}"/>
                </a:ext>
              </a:extLst>
            </p:cNvPr>
            <p:cNvCxnSpPr>
              <a:cxnSpLocks/>
            </p:cNvCxnSpPr>
            <p:nvPr/>
          </p:nvCxnSpPr>
          <p:spPr>
            <a:xfrm>
              <a:off x="7208834" y="4014125"/>
              <a:ext cx="20534" cy="2236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74" name="Straight Connector 1173">
              <a:extLst>
                <a:ext uri="{FF2B5EF4-FFF2-40B4-BE49-F238E27FC236}">
                  <a16:creationId xmlns:a16="http://schemas.microsoft.com/office/drawing/2014/main" id="{7C5B4F53-C587-51FF-375A-2B94D9851B4F}"/>
                </a:ext>
              </a:extLst>
            </p:cNvPr>
            <p:cNvCxnSpPr>
              <a:cxnSpLocks/>
            </p:cNvCxnSpPr>
            <p:nvPr/>
          </p:nvCxnSpPr>
          <p:spPr>
            <a:xfrm>
              <a:off x="7130333" y="4014125"/>
              <a:ext cx="78636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75" name="Straight Connector 1174">
              <a:extLst>
                <a:ext uri="{FF2B5EF4-FFF2-40B4-BE49-F238E27FC236}">
                  <a16:creationId xmlns:a16="http://schemas.microsoft.com/office/drawing/2014/main" id="{6C93686E-E285-C79B-52A7-7BF381E1D0D4}"/>
                </a:ext>
              </a:extLst>
            </p:cNvPr>
            <p:cNvCxnSpPr>
              <a:cxnSpLocks/>
            </p:cNvCxnSpPr>
            <p:nvPr/>
          </p:nvCxnSpPr>
          <p:spPr>
            <a:xfrm>
              <a:off x="7130333" y="4014125"/>
              <a:ext cx="0" cy="15942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76" name="Straight Connector 1175">
              <a:extLst>
                <a:ext uri="{FF2B5EF4-FFF2-40B4-BE49-F238E27FC236}">
                  <a16:creationId xmlns:a16="http://schemas.microsoft.com/office/drawing/2014/main" id="{94F11114-2634-EE48-F4AF-AAC9B21AEA45}"/>
                </a:ext>
              </a:extLst>
            </p:cNvPr>
            <p:cNvCxnSpPr>
              <a:cxnSpLocks/>
            </p:cNvCxnSpPr>
            <p:nvPr/>
          </p:nvCxnSpPr>
          <p:spPr>
            <a:xfrm>
              <a:off x="7545056" y="4014124"/>
              <a:ext cx="0" cy="15942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77" name="Straight Connector 1176">
              <a:extLst>
                <a:ext uri="{FF2B5EF4-FFF2-40B4-BE49-F238E27FC236}">
                  <a16:creationId xmlns:a16="http://schemas.microsoft.com/office/drawing/2014/main" id="{E0D6B7CC-485D-2891-0EA0-00F42A91F353}"/>
                </a:ext>
              </a:extLst>
            </p:cNvPr>
            <p:cNvCxnSpPr>
              <a:cxnSpLocks/>
            </p:cNvCxnSpPr>
            <p:nvPr/>
          </p:nvCxnSpPr>
          <p:spPr>
            <a:xfrm>
              <a:off x="7545056" y="4096486"/>
              <a:ext cx="91194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181" name="TextBox 1180">
            <a:extLst>
              <a:ext uri="{FF2B5EF4-FFF2-40B4-BE49-F238E27FC236}">
                <a16:creationId xmlns:a16="http://schemas.microsoft.com/office/drawing/2014/main" id="{67100194-FA27-21B7-7007-8D378F51870B}"/>
              </a:ext>
            </a:extLst>
          </p:cNvPr>
          <p:cNvSpPr txBox="1"/>
          <p:nvPr/>
        </p:nvSpPr>
        <p:spPr>
          <a:xfrm>
            <a:off x="2221257" y="3616592"/>
            <a:ext cx="175514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Step response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182" name="TextBox 1181">
            <a:extLst>
              <a:ext uri="{FF2B5EF4-FFF2-40B4-BE49-F238E27FC236}">
                <a16:creationId xmlns:a16="http://schemas.microsoft.com/office/drawing/2014/main" id="{9AB780DA-0E21-1E8D-5E21-EB41D5A8546B}"/>
              </a:ext>
            </a:extLst>
          </p:cNvPr>
          <p:cNvSpPr txBox="1"/>
          <p:nvPr/>
        </p:nvSpPr>
        <p:spPr>
          <a:xfrm>
            <a:off x="5488898" y="3660005"/>
            <a:ext cx="222660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Equivalent circuit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185" name="TextBox 1184">
            <a:extLst>
              <a:ext uri="{FF2B5EF4-FFF2-40B4-BE49-F238E27FC236}">
                <a16:creationId xmlns:a16="http://schemas.microsoft.com/office/drawing/2014/main" id="{2C215AD4-CD99-D768-F2FC-DD16F7D7E0BD}"/>
              </a:ext>
            </a:extLst>
          </p:cNvPr>
          <p:cNvSpPr txBox="1"/>
          <p:nvPr/>
        </p:nvSpPr>
        <p:spPr>
          <a:xfrm>
            <a:off x="2221257" y="5318682"/>
            <a:ext cx="175514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Step response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186" name="Oval 1185">
            <a:extLst>
              <a:ext uri="{FF2B5EF4-FFF2-40B4-BE49-F238E27FC236}">
                <a16:creationId xmlns:a16="http://schemas.microsoft.com/office/drawing/2014/main" id="{85A380D5-DE24-6A4E-27F6-D75F489DA297}"/>
              </a:ext>
            </a:extLst>
          </p:cNvPr>
          <p:cNvSpPr/>
          <p:nvPr/>
        </p:nvSpPr>
        <p:spPr>
          <a:xfrm>
            <a:off x="6905917" y="4290562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7" name="Oval 1186">
            <a:extLst>
              <a:ext uri="{FF2B5EF4-FFF2-40B4-BE49-F238E27FC236}">
                <a16:creationId xmlns:a16="http://schemas.microsoft.com/office/drawing/2014/main" id="{B538B8C5-42D2-3EEF-5A06-CC347C42CC09}"/>
              </a:ext>
            </a:extLst>
          </p:cNvPr>
          <p:cNvSpPr/>
          <p:nvPr/>
        </p:nvSpPr>
        <p:spPr>
          <a:xfrm>
            <a:off x="6979943" y="4290562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8" name="Oval 1187">
            <a:extLst>
              <a:ext uri="{FF2B5EF4-FFF2-40B4-BE49-F238E27FC236}">
                <a16:creationId xmlns:a16="http://schemas.microsoft.com/office/drawing/2014/main" id="{C4681779-3AB0-6B00-4956-DB566C493315}"/>
              </a:ext>
            </a:extLst>
          </p:cNvPr>
          <p:cNvSpPr/>
          <p:nvPr/>
        </p:nvSpPr>
        <p:spPr>
          <a:xfrm>
            <a:off x="7057455" y="4290562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93" name="Group 1192">
            <a:extLst>
              <a:ext uri="{FF2B5EF4-FFF2-40B4-BE49-F238E27FC236}">
                <a16:creationId xmlns:a16="http://schemas.microsoft.com/office/drawing/2014/main" id="{2F9DC003-7107-BCD8-3B37-D1555C864E61}"/>
              </a:ext>
            </a:extLst>
          </p:cNvPr>
          <p:cNvGrpSpPr/>
          <p:nvPr/>
        </p:nvGrpSpPr>
        <p:grpSpPr>
          <a:xfrm>
            <a:off x="7657559" y="5916344"/>
            <a:ext cx="197257" cy="45719"/>
            <a:chOff x="7058317" y="4442962"/>
            <a:chExt cx="197257" cy="45719"/>
          </a:xfrm>
        </p:grpSpPr>
        <p:sp>
          <p:nvSpPr>
            <p:cNvPr id="1190" name="Oval 1189">
              <a:extLst>
                <a:ext uri="{FF2B5EF4-FFF2-40B4-BE49-F238E27FC236}">
                  <a16:creationId xmlns:a16="http://schemas.microsoft.com/office/drawing/2014/main" id="{DB02C3F3-5A46-528B-C939-B48BC4B56651}"/>
                </a:ext>
              </a:extLst>
            </p:cNvPr>
            <p:cNvSpPr/>
            <p:nvPr/>
          </p:nvSpPr>
          <p:spPr>
            <a:xfrm>
              <a:off x="7058317" y="4442962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1" name="Oval 1190">
              <a:extLst>
                <a:ext uri="{FF2B5EF4-FFF2-40B4-BE49-F238E27FC236}">
                  <a16:creationId xmlns:a16="http://schemas.microsoft.com/office/drawing/2014/main" id="{B8259E26-7E0B-6890-E3F7-EA0E687F74A7}"/>
                </a:ext>
              </a:extLst>
            </p:cNvPr>
            <p:cNvSpPr/>
            <p:nvPr/>
          </p:nvSpPr>
          <p:spPr>
            <a:xfrm>
              <a:off x="7132343" y="4442962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2" name="Oval 1191">
              <a:extLst>
                <a:ext uri="{FF2B5EF4-FFF2-40B4-BE49-F238E27FC236}">
                  <a16:creationId xmlns:a16="http://schemas.microsoft.com/office/drawing/2014/main" id="{CFD42B33-2DD4-CEA4-4406-52F9AC2D05B8}"/>
                </a:ext>
              </a:extLst>
            </p:cNvPr>
            <p:cNvSpPr/>
            <p:nvPr/>
          </p:nvSpPr>
          <p:spPr>
            <a:xfrm>
              <a:off x="7209855" y="4442962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94" name="TextBox 1193">
            <a:extLst>
              <a:ext uri="{FF2B5EF4-FFF2-40B4-BE49-F238E27FC236}">
                <a16:creationId xmlns:a16="http://schemas.microsoft.com/office/drawing/2014/main" id="{5E3EFE02-F035-7060-CF7D-8B8F216C83CE}"/>
              </a:ext>
            </a:extLst>
          </p:cNvPr>
          <p:cNvSpPr txBox="1"/>
          <p:nvPr/>
        </p:nvSpPr>
        <p:spPr>
          <a:xfrm>
            <a:off x="5672339" y="5304475"/>
            <a:ext cx="222660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Equivalent circuit</a:t>
            </a:r>
            <a:endParaRPr lang="en-US" sz="14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95" name="TextBox 1194">
                <a:extLst>
                  <a:ext uri="{FF2B5EF4-FFF2-40B4-BE49-F238E27FC236}">
                    <a16:creationId xmlns:a16="http://schemas.microsoft.com/office/drawing/2014/main" id="{A31A798B-C62A-92A0-2968-1C5E173BACF5}"/>
                  </a:ext>
                </a:extLst>
              </p:cNvPr>
              <p:cNvSpPr txBox="1"/>
              <p:nvPr/>
            </p:nvSpPr>
            <p:spPr>
              <a:xfrm>
                <a:off x="5367748" y="4526021"/>
                <a:ext cx="30247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4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95" name="TextBox 1194">
                <a:extLst>
                  <a:ext uri="{FF2B5EF4-FFF2-40B4-BE49-F238E27FC236}">
                    <a16:creationId xmlns:a16="http://schemas.microsoft.com/office/drawing/2014/main" id="{A31A798B-C62A-92A0-2968-1C5E173BAC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7748" y="4526021"/>
                <a:ext cx="302471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96" name="TextBox 1195">
                <a:extLst>
                  <a:ext uri="{FF2B5EF4-FFF2-40B4-BE49-F238E27FC236}">
                    <a16:creationId xmlns:a16="http://schemas.microsoft.com/office/drawing/2014/main" id="{E451E3DC-4F76-A0AF-6953-B7D283C31E57}"/>
                  </a:ext>
                </a:extLst>
              </p:cNvPr>
              <p:cNvSpPr txBox="1"/>
              <p:nvPr/>
            </p:nvSpPr>
            <p:spPr>
              <a:xfrm>
                <a:off x="6207799" y="4527736"/>
                <a:ext cx="30247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96" name="TextBox 1195">
                <a:extLst>
                  <a:ext uri="{FF2B5EF4-FFF2-40B4-BE49-F238E27FC236}">
                    <a16:creationId xmlns:a16="http://schemas.microsoft.com/office/drawing/2014/main" id="{E451E3DC-4F76-A0AF-6953-B7D283C31E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7799" y="4527736"/>
                <a:ext cx="302471" cy="3077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97" name="TextBox 1196">
                <a:extLst>
                  <a:ext uri="{FF2B5EF4-FFF2-40B4-BE49-F238E27FC236}">
                    <a16:creationId xmlns:a16="http://schemas.microsoft.com/office/drawing/2014/main" id="{DB272EEB-36CF-209F-540C-76AF9A8CFC48}"/>
                  </a:ext>
                </a:extLst>
              </p:cNvPr>
              <p:cNvSpPr txBox="1"/>
              <p:nvPr/>
            </p:nvSpPr>
            <p:spPr>
              <a:xfrm>
                <a:off x="7481878" y="4521271"/>
                <a:ext cx="30247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US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97" name="TextBox 1196">
                <a:extLst>
                  <a:ext uri="{FF2B5EF4-FFF2-40B4-BE49-F238E27FC236}">
                    <a16:creationId xmlns:a16="http://schemas.microsoft.com/office/drawing/2014/main" id="{DB272EEB-36CF-209F-540C-76AF9A8CFC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1878" y="4521271"/>
                <a:ext cx="302471" cy="30777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98" name="Left Brace 1197">
            <a:extLst>
              <a:ext uri="{FF2B5EF4-FFF2-40B4-BE49-F238E27FC236}">
                <a16:creationId xmlns:a16="http://schemas.microsoft.com/office/drawing/2014/main" id="{F0FFC8C5-1F8F-952C-203D-36332E1388AC}"/>
              </a:ext>
            </a:extLst>
          </p:cNvPr>
          <p:cNvSpPr/>
          <p:nvPr/>
        </p:nvSpPr>
        <p:spPr>
          <a:xfrm rot="16200000">
            <a:off x="7726131" y="5946094"/>
            <a:ext cx="87275" cy="309622"/>
          </a:xfrm>
          <a:prstGeom prst="leftBrace">
            <a:avLst>
              <a:gd name="adj1" fmla="val 8333"/>
              <a:gd name="adj2" fmla="val 49320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99" name="TextBox 1198">
                <a:extLst>
                  <a:ext uri="{FF2B5EF4-FFF2-40B4-BE49-F238E27FC236}">
                    <a16:creationId xmlns:a16="http://schemas.microsoft.com/office/drawing/2014/main" id="{BE719854-1D35-B0A9-EA21-97B9C32A88E1}"/>
                  </a:ext>
                </a:extLst>
              </p:cNvPr>
              <p:cNvSpPr txBox="1"/>
              <p:nvPr/>
            </p:nvSpPr>
            <p:spPr>
              <a:xfrm>
                <a:off x="7215553" y="6195135"/>
                <a:ext cx="113759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=∞</m:t>
                      </m:r>
                    </m:oMath>
                  </m:oMathPara>
                </a14:m>
                <a:endParaRPr lang="en-US" sz="14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99" name="TextBox 1198">
                <a:extLst>
                  <a:ext uri="{FF2B5EF4-FFF2-40B4-BE49-F238E27FC236}">
                    <a16:creationId xmlns:a16="http://schemas.microsoft.com/office/drawing/2014/main" id="{BE719854-1D35-B0A9-EA21-97B9C32A88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5553" y="6195135"/>
                <a:ext cx="1137592" cy="30777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00" name="Arrow: Down 1199">
            <a:extLst>
              <a:ext uri="{FF2B5EF4-FFF2-40B4-BE49-F238E27FC236}">
                <a16:creationId xmlns:a16="http://schemas.microsoft.com/office/drawing/2014/main" id="{33F777E2-C204-18F8-85C7-99019117FFE0}"/>
              </a:ext>
            </a:extLst>
          </p:cNvPr>
          <p:cNvSpPr/>
          <p:nvPr/>
        </p:nvSpPr>
        <p:spPr>
          <a:xfrm>
            <a:off x="671977" y="1251033"/>
            <a:ext cx="267258" cy="5224689"/>
          </a:xfrm>
          <a:prstGeom prst="downArrow">
            <a:avLst/>
          </a:prstGeom>
          <a:solidFill>
            <a:srgbClr val="9E1B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02" name="Straight Arrow Connector 1201">
            <a:extLst>
              <a:ext uri="{FF2B5EF4-FFF2-40B4-BE49-F238E27FC236}">
                <a16:creationId xmlns:a16="http://schemas.microsoft.com/office/drawing/2014/main" id="{0DF7747B-0B10-9F1C-E651-52C808316C8C}"/>
              </a:ext>
            </a:extLst>
          </p:cNvPr>
          <p:cNvCxnSpPr>
            <a:cxnSpLocks/>
            <a:stCxn id="1205" idx="1"/>
          </p:cNvCxnSpPr>
          <p:nvPr/>
        </p:nvCxnSpPr>
        <p:spPr>
          <a:xfrm flipH="1">
            <a:off x="8678700" y="5478466"/>
            <a:ext cx="501963" cy="2228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05" name="TextBox 1204">
                <a:extLst>
                  <a:ext uri="{FF2B5EF4-FFF2-40B4-BE49-F238E27FC236}">
                    <a16:creationId xmlns:a16="http://schemas.microsoft.com/office/drawing/2014/main" id="{9E0B98E5-C181-8DB2-E5EA-1488CE58B4E2}"/>
                  </a:ext>
                </a:extLst>
              </p:cNvPr>
              <p:cNvSpPr txBox="1"/>
              <p:nvPr/>
            </p:nvSpPr>
            <p:spPr>
              <a:xfrm>
                <a:off x="9180663" y="4721752"/>
                <a:ext cx="2428875" cy="15134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Using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 smtClean="0">
                                <a:latin typeface="Cambria Math" panose="02040503050406030204" pitchFamily="18" charset="0"/>
                                <a:cs typeface="Helvetica" panose="020B0604020202020204" pitchFamily="34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Helvetica" panose="020B0604020202020204" pitchFamily="34" charset="0"/>
                              </a:rPr>
                              <m:t>𝑇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Helvetica" panose="020B0604020202020204" pitchFamily="34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Helvetica" panose="020B0604020202020204" pitchFamily="34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Helvetica" panose="020B0604020202020204" pitchFamily="34" charset="0"/>
                      </a:rPr>
                      <m:t>)</m:t>
                    </m:r>
                  </m:oMath>
                </a14:m>
                <a:r>
                  <a:rPr lang="en-US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, solve for the continuous Tau Intensity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Helvetica" panose="020B0604020202020204" pitchFamily="34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Helvetica" panose="020B0604020202020204" pitchFamily="34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" panose="020B0604020202020204" pitchFamily="34" charset="0"/>
                      </a:rPr>
                      <m:t>𝜏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" panose="020B0604020202020204" pitchFamily="34" charset="0"/>
                      </a:rPr>
                      <m:t>)</m:t>
                    </m:r>
                  </m:oMath>
                </a14:m>
                <a:r>
                  <a:rPr lang="en-US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 using the method shown in [2].</a:t>
                </a:r>
              </a:p>
            </p:txBody>
          </p:sp>
        </mc:Choice>
        <mc:Fallback xmlns="">
          <p:sp>
            <p:nvSpPr>
              <p:cNvPr id="1205" name="TextBox 1204">
                <a:extLst>
                  <a:ext uri="{FF2B5EF4-FFF2-40B4-BE49-F238E27FC236}">
                    <a16:creationId xmlns:a16="http://schemas.microsoft.com/office/drawing/2014/main" id="{9E0B98E5-C181-8DB2-E5EA-1488CE58B4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0663" y="4721752"/>
                <a:ext cx="2428875" cy="1513428"/>
              </a:xfrm>
              <a:prstGeom prst="rect">
                <a:avLst/>
              </a:prstGeom>
              <a:blipFill>
                <a:blip r:embed="rId11"/>
                <a:stretch>
                  <a:fillRect l="-2010" t="-1613" r="-251" b="-56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09" name="TextBox 1208">
                <a:extLst>
                  <a:ext uri="{FF2B5EF4-FFF2-40B4-BE49-F238E27FC236}">
                    <a16:creationId xmlns:a16="http://schemas.microsoft.com/office/drawing/2014/main" id="{0FA3A31C-C953-BFBC-FA54-46073E52570A}"/>
                  </a:ext>
                </a:extLst>
              </p:cNvPr>
              <p:cNvSpPr txBox="1"/>
              <p:nvPr/>
            </p:nvSpPr>
            <p:spPr>
              <a:xfrm>
                <a:off x="4952376" y="2783343"/>
                <a:ext cx="154996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𝑅𝐶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09" name="TextBox 1208">
                <a:extLst>
                  <a:ext uri="{FF2B5EF4-FFF2-40B4-BE49-F238E27FC236}">
                    <a16:creationId xmlns:a16="http://schemas.microsoft.com/office/drawing/2014/main" id="{0FA3A31C-C953-BFBC-FA54-46073E5257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2376" y="2783343"/>
                <a:ext cx="1549960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046529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ABD6B14-A082-089F-11A2-390A47C45405}"/>
              </a:ext>
            </a:extLst>
          </p:cNvPr>
          <p:cNvSpPr/>
          <p:nvPr/>
        </p:nvSpPr>
        <p:spPr>
          <a:xfrm>
            <a:off x="376614" y="4509056"/>
            <a:ext cx="4010759" cy="2058657"/>
          </a:xfrm>
          <a:prstGeom prst="rect">
            <a:avLst/>
          </a:prstGeom>
          <a:solidFill>
            <a:srgbClr val="9E1B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9CBC6BA-2D92-8E8E-03E6-9FFA5B4D1439}"/>
              </a:ext>
            </a:extLst>
          </p:cNvPr>
          <p:cNvSpPr/>
          <p:nvPr/>
        </p:nvSpPr>
        <p:spPr>
          <a:xfrm>
            <a:off x="0" y="290286"/>
            <a:ext cx="6590393" cy="609600"/>
          </a:xfrm>
          <a:prstGeom prst="rect">
            <a:avLst/>
          </a:prstGeom>
          <a:solidFill>
            <a:srgbClr val="9E1B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ight Triangle 2">
            <a:extLst>
              <a:ext uri="{FF2B5EF4-FFF2-40B4-BE49-F238E27FC236}">
                <a16:creationId xmlns:a16="http://schemas.microsoft.com/office/drawing/2014/main" id="{74956472-A962-668E-D3EB-34926ECAD514}"/>
              </a:ext>
            </a:extLst>
          </p:cNvPr>
          <p:cNvSpPr/>
          <p:nvPr/>
        </p:nvSpPr>
        <p:spPr>
          <a:xfrm>
            <a:off x="6590393" y="290286"/>
            <a:ext cx="674914" cy="609600"/>
          </a:xfrm>
          <a:prstGeom prst="rtTriangle">
            <a:avLst/>
          </a:prstGeom>
          <a:solidFill>
            <a:srgbClr val="9E1B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19878A-6CBA-F365-1588-20B6B373D51F}"/>
              </a:ext>
            </a:extLst>
          </p:cNvPr>
          <p:cNvSpPr txBox="1"/>
          <p:nvPr/>
        </p:nvSpPr>
        <p:spPr>
          <a:xfrm>
            <a:off x="258762" y="379642"/>
            <a:ext cx="700654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chemeClr val="bg1"/>
                </a:solidFill>
                <a:latin typeface="Helvetica" panose="020B0604020202020204" pitchFamily="34" charset="0"/>
                <a:ea typeface="Cambria" panose="02040503050406030204" pitchFamily="18" charset="0"/>
                <a:cs typeface="Helvetica" panose="020B0604020202020204" pitchFamily="34" charset="0"/>
              </a:rPr>
              <a:t>Postprocessing: Tau Peak Identification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4ECFB32-6681-6B7A-2B6E-4A6299292F62}"/>
              </a:ext>
            </a:extLst>
          </p:cNvPr>
          <p:cNvSpPr txBox="1"/>
          <p:nvPr/>
        </p:nvSpPr>
        <p:spPr>
          <a:xfrm>
            <a:off x="525460" y="1301787"/>
            <a:ext cx="3355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Purpose of Tau Intensity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B319339-CB37-0F79-1D8B-F4151185E727}"/>
              </a:ext>
            </a:extLst>
          </p:cNvPr>
          <p:cNvSpPr txBox="1"/>
          <p:nvPr/>
        </p:nvSpPr>
        <p:spPr>
          <a:xfrm>
            <a:off x="932045" y="1796283"/>
            <a:ext cx="317704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The first tau peak (2.24 </a:t>
            </a:r>
            <a:r>
              <a:rPr lang="en-US" dirty="0" err="1">
                <a:latin typeface="Helvetica" panose="020B0604020202020204" pitchFamily="34" charset="0"/>
                <a:cs typeface="Helvetica" panose="020B0604020202020204" pitchFamily="34" charset="0"/>
              </a:rPr>
              <a:t>ms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) corresponds to the first material junction from the chip to the solder layer</a:t>
            </a:r>
          </a:p>
          <a:p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The time constant peak gives an indication on when the </a:t>
            </a:r>
            <a:r>
              <a:rPr lang="en-US" dirty="0" err="1">
                <a:latin typeface="Helvetica" panose="020B0604020202020204" pitchFamily="34" charset="0"/>
                <a:cs typeface="Helvetica" panose="020B0604020202020204" pitchFamily="34" charset="0"/>
              </a:rPr>
              <a:t>Zth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 curve should be sampled.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AD0436A1-12A8-3579-2521-29D1719C35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5661" y="1131607"/>
            <a:ext cx="7149725" cy="53467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9E1A217-24AA-C17E-47B6-0F8527F9A3D3}"/>
                  </a:ext>
                </a:extLst>
              </p:cNvPr>
              <p:cNvSpPr txBox="1"/>
              <p:nvPr/>
            </p:nvSpPr>
            <p:spPr>
              <a:xfrm>
                <a:off x="537049" y="4679050"/>
                <a:ext cx="3850324" cy="17543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Sample too early (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Helvetica" panose="020B0604020202020204" pitchFamily="34" charset="0"/>
                      </a:rPr>
                      <m:t>𝑡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Helvetica" panose="020B0604020202020204" pitchFamily="34" charset="0"/>
                      </a:rPr>
                      <m:t>&lt;~0.5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" panose="020B0604020202020204" pitchFamily="34" charset="0"/>
                      </a:rPr>
                      <m:t>𝜏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) and the heat flux through the solder layer will be too weak. Sample too late (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Helvetica" panose="020B0604020202020204" pitchFamily="34" charset="0"/>
                      </a:rPr>
                      <m:t>𝑡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Helvetica" panose="020B0604020202020204" pitchFamily="34" charset="0"/>
                      </a:rPr>
                      <m:t>&gt;~8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" panose="020B0604020202020204" pitchFamily="34" charset="0"/>
                      </a:rPr>
                      <m:t>𝜏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) and there will be increased variance due to the heat flux through the </a:t>
                </a:r>
                <a:r>
                  <a:rPr lang="en-US" dirty="0" err="1">
                    <a:solidFill>
                      <a:schemeClr val="bg1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coldplate</a:t>
                </a:r>
                <a:r>
                  <a:rPr lang="en-US" dirty="0">
                    <a:solidFill>
                      <a:schemeClr val="bg1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 interface.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9E1A217-24AA-C17E-47B6-0F8527F9A3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049" y="4679050"/>
                <a:ext cx="3850324" cy="1754326"/>
              </a:xfrm>
              <a:prstGeom prst="rect">
                <a:avLst/>
              </a:prstGeom>
              <a:blipFill>
                <a:blip r:embed="rId3"/>
                <a:stretch>
                  <a:fillRect l="-1266" t="-2091" b="-45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910215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9CBC6BA-2D92-8E8E-03E6-9FFA5B4D1439}"/>
              </a:ext>
            </a:extLst>
          </p:cNvPr>
          <p:cNvSpPr/>
          <p:nvPr/>
        </p:nvSpPr>
        <p:spPr>
          <a:xfrm>
            <a:off x="0" y="290286"/>
            <a:ext cx="6590393" cy="609600"/>
          </a:xfrm>
          <a:prstGeom prst="rect">
            <a:avLst/>
          </a:prstGeom>
          <a:solidFill>
            <a:srgbClr val="9E1B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ight Triangle 2">
            <a:extLst>
              <a:ext uri="{FF2B5EF4-FFF2-40B4-BE49-F238E27FC236}">
                <a16:creationId xmlns:a16="http://schemas.microsoft.com/office/drawing/2014/main" id="{74956472-A962-668E-D3EB-34926ECAD514}"/>
              </a:ext>
            </a:extLst>
          </p:cNvPr>
          <p:cNvSpPr/>
          <p:nvPr/>
        </p:nvSpPr>
        <p:spPr>
          <a:xfrm>
            <a:off x="6590393" y="290286"/>
            <a:ext cx="674914" cy="609600"/>
          </a:xfrm>
          <a:prstGeom prst="rtTriangle">
            <a:avLst/>
          </a:prstGeom>
          <a:solidFill>
            <a:srgbClr val="9E1B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19878A-6CBA-F365-1588-20B6B373D51F}"/>
              </a:ext>
            </a:extLst>
          </p:cNvPr>
          <p:cNvSpPr txBox="1"/>
          <p:nvPr/>
        </p:nvSpPr>
        <p:spPr>
          <a:xfrm>
            <a:off x="258761" y="379642"/>
            <a:ext cx="700654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chemeClr val="bg1"/>
                </a:solidFill>
                <a:latin typeface="Helvetica" panose="020B0604020202020204" pitchFamily="34" charset="0"/>
                <a:ea typeface="Cambria" panose="02040503050406030204" pitchFamily="18" charset="0"/>
                <a:cs typeface="Helvetica" panose="020B0604020202020204" pitchFamily="34" charset="0"/>
              </a:rPr>
              <a:t>Results: First Tau Peak Distribution 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B2BFAB63-8C6E-52F0-03BF-4B72E3B193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0826" y="1105703"/>
            <a:ext cx="6930347" cy="52004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848268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E50A9C-5230-3F2C-1512-07EA56526D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AAE5DD1-7DE2-170B-D2B3-CEC0B9D7F9DD}"/>
              </a:ext>
            </a:extLst>
          </p:cNvPr>
          <p:cNvSpPr/>
          <p:nvPr/>
        </p:nvSpPr>
        <p:spPr>
          <a:xfrm>
            <a:off x="0" y="290286"/>
            <a:ext cx="6590393" cy="609600"/>
          </a:xfrm>
          <a:prstGeom prst="rect">
            <a:avLst/>
          </a:prstGeom>
          <a:solidFill>
            <a:srgbClr val="9E1B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ight Triangle 2">
            <a:extLst>
              <a:ext uri="{FF2B5EF4-FFF2-40B4-BE49-F238E27FC236}">
                <a16:creationId xmlns:a16="http://schemas.microsoft.com/office/drawing/2014/main" id="{2DFE61EF-BF45-C95D-A447-8A839602DF1B}"/>
              </a:ext>
            </a:extLst>
          </p:cNvPr>
          <p:cNvSpPr/>
          <p:nvPr/>
        </p:nvSpPr>
        <p:spPr>
          <a:xfrm>
            <a:off x="6590393" y="290286"/>
            <a:ext cx="674914" cy="609600"/>
          </a:xfrm>
          <a:prstGeom prst="rtTriangle">
            <a:avLst/>
          </a:prstGeom>
          <a:solidFill>
            <a:srgbClr val="9E1B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76D689-AA4F-16F3-54A1-65C2FD49B605}"/>
              </a:ext>
            </a:extLst>
          </p:cNvPr>
          <p:cNvSpPr txBox="1"/>
          <p:nvPr/>
        </p:nvSpPr>
        <p:spPr>
          <a:xfrm>
            <a:off x="258761" y="379642"/>
            <a:ext cx="700654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chemeClr val="bg1"/>
                </a:solidFill>
                <a:latin typeface="Helvetica" panose="020B0604020202020204" pitchFamily="34" charset="0"/>
                <a:ea typeface="Cambria" panose="02040503050406030204" pitchFamily="18" charset="0"/>
                <a:cs typeface="Helvetica" panose="020B0604020202020204" pitchFamily="34" charset="0"/>
              </a:rPr>
              <a:t>Results: </a:t>
            </a:r>
            <a:r>
              <a:rPr lang="en-US" sz="2200" b="1" dirty="0" err="1">
                <a:solidFill>
                  <a:schemeClr val="bg1"/>
                </a:solidFill>
                <a:latin typeface="Helvetica" panose="020B0604020202020204" pitchFamily="34" charset="0"/>
                <a:ea typeface="Cambria" panose="02040503050406030204" pitchFamily="18" charset="0"/>
                <a:cs typeface="Helvetica" panose="020B0604020202020204" pitchFamily="34" charset="0"/>
              </a:rPr>
              <a:t>Zth</a:t>
            </a:r>
            <a:r>
              <a:rPr lang="en-US" sz="2200" b="1" dirty="0">
                <a:solidFill>
                  <a:schemeClr val="bg1"/>
                </a:solidFill>
                <a:latin typeface="Helvetica" panose="020B0604020202020204" pitchFamily="34" charset="0"/>
                <a:ea typeface="Cambria" panose="02040503050406030204" pitchFamily="18" charset="0"/>
                <a:cs typeface="Helvetica" panose="020B0604020202020204" pitchFamily="34" charset="0"/>
              </a:rPr>
              <a:t>(t)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D8F76EF-AEE0-390E-69F3-3D9F4003CFE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726"/>
          <a:stretch>
            <a:fillRect/>
          </a:stretch>
        </p:blipFill>
        <p:spPr>
          <a:xfrm>
            <a:off x="2350673" y="1257857"/>
            <a:ext cx="7490653" cy="5098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2986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9CBC6BA-2D92-8E8E-03E6-9FFA5B4D1439}"/>
              </a:ext>
            </a:extLst>
          </p:cNvPr>
          <p:cNvSpPr/>
          <p:nvPr/>
        </p:nvSpPr>
        <p:spPr>
          <a:xfrm>
            <a:off x="0" y="290286"/>
            <a:ext cx="6590393" cy="609600"/>
          </a:xfrm>
          <a:prstGeom prst="rect">
            <a:avLst/>
          </a:prstGeom>
          <a:solidFill>
            <a:srgbClr val="9E1B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ight Triangle 2">
            <a:extLst>
              <a:ext uri="{FF2B5EF4-FFF2-40B4-BE49-F238E27FC236}">
                <a16:creationId xmlns:a16="http://schemas.microsoft.com/office/drawing/2014/main" id="{74956472-A962-668E-D3EB-34926ECAD514}"/>
              </a:ext>
            </a:extLst>
          </p:cNvPr>
          <p:cNvSpPr/>
          <p:nvPr/>
        </p:nvSpPr>
        <p:spPr>
          <a:xfrm>
            <a:off x="6590393" y="290286"/>
            <a:ext cx="674914" cy="609600"/>
          </a:xfrm>
          <a:prstGeom prst="rtTriangle">
            <a:avLst/>
          </a:prstGeom>
          <a:solidFill>
            <a:srgbClr val="9E1B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19878A-6CBA-F365-1588-20B6B373D51F}"/>
              </a:ext>
            </a:extLst>
          </p:cNvPr>
          <p:cNvSpPr txBox="1"/>
          <p:nvPr/>
        </p:nvSpPr>
        <p:spPr>
          <a:xfrm>
            <a:off x="258761" y="379642"/>
            <a:ext cx="700654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chemeClr val="bg1"/>
                </a:solidFill>
                <a:latin typeface="Helvetica" panose="020B0604020202020204" pitchFamily="34" charset="0"/>
                <a:ea typeface="Cambria" panose="02040503050406030204" pitchFamily="18" charset="0"/>
                <a:cs typeface="Helvetica" panose="020B0604020202020204" pitchFamily="34" charset="0"/>
              </a:rPr>
              <a:t>Results: </a:t>
            </a:r>
            <a:r>
              <a:rPr lang="en-US" sz="2200" b="1" dirty="0" err="1">
                <a:solidFill>
                  <a:schemeClr val="bg1"/>
                </a:solidFill>
                <a:latin typeface="Helvetica" panose="020B0604020202020204" pitchFamily="34" charset="0"/>
                <a:ea typeface="Cambria" panose="02040503050406030204" pitchFamily="18" charset="0"/>
                <a:cs typeface="Helvetica" panose="020B0604020202020204" pitchFamily="34" charset="0"/>
              </a:rPr>
              <a:t>Zth</a:t>
            </a:r>
            <a:r>
              <a:rPr lang="en-US" sz="2200" b="1" dirty="0">
                <a:solidFill>
                  <a:schemeClr val="bg1"/>
                </a:solidFill>
                <a:latin typeface="Helvetica" panose="020B0604020202020204" pitchFamily="34" charset="0"/>
                <a:ea typeface="Cambria" panose="02040503050406030204" pitchFamily="18" charset="0"/>
                <a:cs typeface="Helvetica" panose="020B0604020202020204" pitchFamily="34" charset="0"/>
              </a:rPr>
              <a:t>(t) for t = 7 </a:t>
            </a:r>
            <a:r>
              <a:rPr lang="en-US" sz="2200" b="1" dirty="0" err="1">
                <a:solidFill>
                  <a:schemeClr val="bg1"/>
                </a:solidFill>
                <a:latin typeface="Helvetica" panose="020B0604020202020204" pitchFamily="34" charset="0"/>
                <a:ea typeface="Cambria" panose="02040503050406030204" pitchFamily="18" charset="0"/>
                <a:cs typeface="Helvetica" panose="020B0604020202020204" pitchFamily="34" charset="0"/>
              </a:rPr>
              <a:t>ms</a:t>
            </a:r>
            <a:endParaRPr lang="en-US" sz="2200" b="1" dirty="0">
              <a:solidFill>
                <a:schemeClr val="bg1"/>
              </a:solidFill>
              <a:latin typeface="Helvetica" panose="020B0604020202020204" pitchFamily="34" charset="0"/>
              <a:ea typeface="Cambria" panose="02040503050406030204" pitchFamily="18" charset="0"/>
              <a:cs typeface="Helvetica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FD7120D-5A2B-9627-A913-A6D3E9EA9577}"/>
              </a:ext>
            </a:extLst>
          </p:cNvPr>
          <p:cNvSpPr txBox="1"/>
          <p:nvPr/>
        </p:nvSpPr>
        <p:spPr>
          <a:xfrm>
            <a:off x="722651" y="1351914"/>
            <a:ext cx="5469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Experimental, Linear fit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B0BE5787-4084-2DB5-93A4-0CA95741C7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322" y="1768011"/>
            <a:ext cx="5230093" cy="3921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F0D7C66-F45E-96EC-2407-3C79E502FC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8486" y="2247445"/>
            <a:ext cx="4928602" cy="296240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EBD5C3B-10B9-A80E-6B09-0459B3571608}"/>
              </a:ext>
            </a:extLst>
          </p:cNvPr>
          <p:cNvSpPr txBox="1"/>
          <p:nvPr/>
        </p:nvSpPr>
        <p:spPr>
          <a:xfrm>
            <a:off x="6096000" y="1379286"/>
            <a:ext cx="5469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Simulated</a:t>
            </a:r>
          </a:p>
        </p:txBody>
      </p:sp>
    </p:spTree>
    <p:extLst>
      <p:ext uri="{BB962C8B-B14F-4D97-AF65-F5344CB8AC3E}">
        <p14:creationId xmlns:p14="http://schemas.microsoft.com/office/powerpoint/2010/main" val="28042444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9CBC6BA-2D92-8E8E-03E6-9FFA5B4D1439}"/>
              </a:ext>
            </a:extLst>
          </p:cNvPr>
          <p:cNvSpPr/>
          <p:nvPr/>
        </p:nvSpPr>
        <p:spPr>
          <a:xfrm>
            <a:off x="0" y="290286"/>
            <a:ext cx="6590393" cy="609600"/>
          </a:xfrm>
          <a:prstGeom prst="rect">
            <a:avLst/>
          </a:prstGeom>
          <a:solidFill>
            <a:srgbClr val="9E1B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ight Triangle 2">
            <a:extLst>
              <a:ext uri="{FF2B5EF4-FFF2-40B4-BE49-F238E27FC236}">
                <a16:creationId xmlns:a16="http://schemas.microsoft.com/office/drawing/2014/main" id="{74956472-A962-668E-D3EB-34926ECAD514}"/>
              </a:ext>
            </a:extLst>
          </p:cNvPr>
          <p:cNvSpPr/>
          <p:nvPr/>
        </p:nvSpPr>
        <p:spPr>
          <a:xfrm>
            <a:off x="6590393" y="290286"/>
            <a:ext cx="674914" cy="609600"/>
          </a:xfrm>
          <a:prstGeom prst="rtTriangle">
            <a:avLst/>
          </a:prstGeom>
          <a:solidFill>
            <a:srgbClr val="9E1B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19878A-6CBA-F365-1588-20B6B373D51F}"/>
              </a:ext>
            </a:extLst>
          </p:cNvPr>
          <p:cNvSpPr txBox="1"/>
          <p:nvPr/>
        </p:nvSpPr>
        <p:spPr>
          <a:xfrm>
            <a:off x="258762" y="379642"/>
            <a:ext cx="700654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chemeClr val="bg1"/>
                </a:solidFill>
                <a:latin typeface="Helvetica" panose="020B0604020202020204" pitchFamily="34" charset="0"/>
                <a:ea typeface="Cambria" panose="02040503050406030204" pitchFamily="18" charset="0"/>
                <a:cs typeface="Helvetica" panose="020B0604020202020204" pitchFamily="34" charset="0"/>
              </a:rPr>
              <a:t>Results: </a:t>
            </a:r>
            <a:r>
              <a:rPr lang="en-US" sz="2200" b="1" dirty="0" err="1">
                <a:solidFill>
                  <a:schemeClr val="bg1"/>
                </a:solidFill>
                <a:latin typeface="Helvetica" panose="020B0604020202020204" pitchFamily="34" charset="0"/>
                <a:ea typeface="Cambria" panose="02040503050406030204" pitchFamily="18" charset="0"/>
                <a:cs typeface="Helvetica" panose="020B0604020202020204" pitchFamily="34" charset="0"/>
              </a:rPr>
              <a:t>Zth</a:t>
            </a:r>
            <a:r>
              <a:rPr lang="en-US" sz="2200" b="1" dirty="0">
                <a:solidFill>
                  <a:schemeClr val="bg1"/>
                </a:solidFill>
                <a:latin typeface="Helvetica" panose="020B0604020202020204" pitchFamily="34" charset="0"/>
                <a:ea typeface="Cambria" panose="02040503050406030204" pitchFamily="18" charset="0"/>
                <a:cs typeface="Helvetica" panose="020B0604020202020204" pitchFamily="34" charset="0"/>
              </a:rPr>
              <a:t>(t) Correlation at Non-Peak Times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21FBE3-BCFA-5060-5351-08258B0C908B}"/>
              </a:ext>
            </a:extLst>
          </p:cNvPr>
          <p:cNvSpPr txBox="1"/>
          <p:nvPr/>
        </p:nvSpPr>
        <p:spPr>
          <a:xfrm>
            <a:off x="-3944" y="2301829"/>
            <a:ext cx="35881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What does </a:t>
            </a:r>
            <a:r>
              <a:rPr lang="en-US" b="1" dirty="0" err="1">
                <a:latin typeface="Helvetica" panose="020B0604020202020204" pitchFamily="34" charset="0"/>
                <a:cs typeface="Helvetica" panose="020B0604020202020204" pitchFamily="34" charset="0"/>
              </a:rPr>
              <a:t>Zth</a:t>
            </a:r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 look like near steady-state?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08686CE-D33B-24DF-7BAB-F4D065671895}"/>
              </a:ext>
            </a:extLst>
          </p:cNvPr>
          <p:cNvSpPr txBox="1"/>
          <p:nvPr/>
        </p:nvSpPr>
        <p:spPr>
          <a:xfrm>
            <a:off x="-3944" y="4892637"/>
            <a:ext cx="35881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At what time does the void percentage have the highest correlation with </a:t>
            </a:r>
            <a:r>
              <a:rPr lang="en-US" b="1" dirty="0" err="1">
                <a:latin typeface="Helvetica" panose="020B0604020202020204" pitchFamily="34" charset="0"/>
                <a:cs typeface="Helvetica" panose="020B0604020202020204" pitchFamily="34" charset="0"/>
              </a:rPr>
              <a:t>Zth</a:t>
            </a:r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BB362F1-D24C-28FD-823C-87CFED985B1A}"/>
              </a:ext>
            </a:extLst>
          </p:cNvPr>
          <p:cNvSpPr txBox="1"/>
          <p:nvPr/>
        </p:nvSpPr>
        <p:spPr>
          <a:xfrm>
            <a:off x="7562014" y="4822748"/>
            <a:ext cx="35881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Strongest correlation in the range of 1 – 5 multiples of the time constant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01D7C651-F4BC-48B2-068A-4A367A88E166}"/>
              </a:ext>
            </a:extLst>
          </p:cNvPr>
          <p:cNvSpPr/>
          <p:nvPr/>
        </p:nvSpPr>
        <p:spPr>
          <a:xfrm>
            <a:off x="3529589" y="2546939"/>
            <a:ext cx="256758" cy="223025"/>
          </a:xfrm>
          <a:prstGeom prst="rightArrow">
            <a:avLst/>
          </a:prstGeom>
          <a:solidFill>
            <a:srgbClr val="9E1B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6E0068F4-9027-964E-6C80-19D091437913}"/>
              </a:ext>
            </a:extLst>
          </p:cNvPr>
          <p:cNvSpPr/>
          <p:nvPr/>
        </p:nvSpPr>
        <p:spPr>
          <a:xfrm>
            <a:off x="3633655" y="5242789"/>
            <a:ext cx="256758" cy="223025"/>
          </a:xfrm>
          <a:prstGeom prst="rightArrow">
            <a:avLst/>
          </a:prstGeom>
          <a:solidFill>
            <a:srgbClr val="9E1B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1CB034EF-C758-8CE9-5CBC-B2AF7E50EFBA}"/>
              </a:ext>
            </a:extLst>
          </p:cNvPr>
          <p:cNvSpPr/>
          <p:nvPr/>
        </p:nvSpPr>
        <p:spPr>
          <a:xfrm>
            <a:off x="7350698" y="5199888"/>
            <a:ext cx="256758" cy="223025"/>
          </a:xfrm>
          <a:prstGeom prst="rightArrow">
            <a:avLst/>
          </a:prstGeom>
          <a:solidFill>
            <a:srgbClr val="9E1B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EAA31D18-7767-1C31-1B05-FD219CAD09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7636" y="1372456"/>
            <a:ext cx="3343275" cy="2505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3">
            <a:extLst>
              <a:ext uri="{FF2B5EF4-FFF2-40B4-BE49-F238E27FC236}">
                <a16:creationId xmlns:a16="http://schemas.microsoft.com/office/drawing/2014/main" id="{995BC352-41C7-A028-5D1B-0C05C1776E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0863" y="3990251"/>
            <a:ext cx="3184525" cy="2505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9E6679C-CFB6-CBFD-1770-70BF6E9B40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9060" y="1643362"/>
            <a:ext cx="3436982" cy="206584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71D134B-EBB7-09BC-0DC3-CACCCC055B7C}"/>
              </a:ext>
            </a:extLst>
          </p:cNvPr>
          <p:cNvSpPr txBox="1"/>
          <p:nvPr/>
        </p:nvSpPr>
        <p:spPr>
          <a:xfrm>
            <a:off x="4689297" y="1098433"/>
            <a:ext cx="18399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Experimental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16E49DE-063F-9904-436F-A87BE05A7004}"/>
              </a:ext>
            </a:extLst>
          </p:cNvPr>
          <p:cNvSpPr txBox="1"/>
          <p:nvPr/>
        </p:nvSpPr>
        <p:spPr>
          <a:xfrm>
            <a:off x="8467575" y="1098433"/>
            <a:ext cx="18399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Simulated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73828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F59F06-A794-660C-9722-A2D2DEC8B9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4318C96-4508-F283-AB30-50ADE50E9DAE}"/>
              </a:ext>
            </a:extLst>
          </p:cNvPr>
          <p:cNvSpPr/>
          <p:nvPr/>
        </p:nvSpPr>
        <p:spPr>
          <a:xfrm>
            <a:off x="1485342" y="5422093"/>
            <a:ext cx="3809258" cy="751222"/>
          </a:xfrm>
          <a:prstGeom prst="rect">
            <a:avLst/>
          </a:prstGeom>
          <a:solidFill>
            <a:srgbClr val="9E1B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BBE0871-0B82-99FE-CED4-45760CD2C633}"/>
              </a:ext>
            </a:extLst>
          </p:cNvPr>
          <p:cNvSpPr/>
          <p:nvPr/>
        </p:nvSpPr>
        <p:spPr>
          <a:xfrm>
            <a:off x="1717289" y="2044001"/>
            <a:ext cx="3510403" cy="609600"/>
          </a:xfrm>
          <a:prstGeom prst="rect">
            <a:avLst/>
          </a:prstGeom>
          <a:solidFill>
            <a:srgbClr val="9E1B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BE67E98-70FD-BF9E-12A9-BA767C4E88E0}"/>
              </a:ext>
            </a:extLst>
          </p:cNvPr>
          <p:cNvSpPr/>
          <p:nvPr/>
        </p:nvSpPr>
        <p:spPr>
          <a:xfrm>
            <a:off x="0" y="290286"/>
            <a:ext cx="6590393" cy="609600"/>
          </a:xfrm>
          <a:prstGeom prst="rect">
            <a:avLst/>
          </a:prstGeom>
          <a:solidFill>
            <a:srgbClr val="9E1B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ight Triangle 2">
            <a:extLst>
              <a:ext uri="{FF2B5EF4-FFF2-40B4-BE49-F238E27FC236}">
                <a16:creationId xmlns:a16="http://schemas.microsoft.com/office/drawing/2014/main" id="{65B50AE0-3E6F-DD94-4267-D9BBC30CA46D}"/>
              </a:ext>
            </a:extLst>
          </p:cNvPr>
          <p:cNvSpPr/>
          <p:nvPr/>
        </p:nvSpPr>
        <p:spPr>
          <a:xfrm>
            <a:off x="6590393" y="290286"/>
            <a:ext cx="674914" cy="609600"/>
          </a:xfrm>
          <a:prstGeom prst="rtTriangle">
            <a:avLst/>
          </a:prstGeom>
          <a:solidFill>
            <a:srgbClr val="9E1B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D682B0-F618-430D-3EF4-8CF94DBF7343}"/>
              </a:ext>
            </a:extLst>
          </p:cNvPr>
          <p:cNvSpPr txBox="1"/>
          <p:nvPr/>
        </p:nvSpPr>
        <p:spPr>
          <a:xfrm>
            <a:off x="258762" y="379642"/>
            <a:ext cx="700654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chemeClr val="bg1"/>
                </a:solidFill>
                <a:latin typeface="Helvetica" panose="020B0604020202020204" pitchFamily="34" charset="0"/>
                <a:ea typeface="Cambria" panose="02040503050406030204" pitchFamily="18" charset="0"/>
                <a:cs typeface="Helvetica" panose="020B0604020202020204" pitchFamily="34" charset="0"/>
              </a:rPr>
              <a:t>Results: Impact Score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711A9138-DABC-DA6B-2886-2C6860054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1835" y="1364539"/>
            <a:ext cx="5516350" cy="41289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DC9F264-334B-F25F-150B-B8F68BC375D8}"/>
                  </a:ext>
                </a:extLst>
              </p:cNvPr>
              <p:cNvSpPr txBox="1"/>
              <p:nvPr/>
            </p:nvSpPr>
            <p:spPr>
              <a:xfrm>
                <a:off x="309261" y="1324395"/>
                <a:ext cx="6096000" cy="51110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Step 1: Using the line of best fit, recognize that </a:t>
                </a:r>
                <a:r>
                  <a:rPr lang="en-US" dirty="0" err="1">
                    <a:latin typeface="Helvetica" panose="020B0604020202020204" pitchFamily="34" charset="0"/>
                    <a:cs typeface="Helvetica" panose="020B0604020202020204" pitchFamily="34" charset="0"/>
                  </a:rPr>
                  <a:t>Zth</a:t>
                </a:r>
                <a:r>
                  <a:rPr lang="en-US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 can be approximately described by the equation:</a:t>
                </a:r>
              </a:p>
              <a:p>
                <a:endParaRPr lang="en-US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  <a:p>
                <a:pPr algn="ctr"/>
                <a:r>
                  <a:rPr lang="en-US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  <m:t>𝑡𝑜𝑡𝑎𝑙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Helvetica" panose="020B0604020202020204" pitchFamily="34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Helvetica" panose="020B0604020202020204" pitchFamily="34" charset="0"/>
                      </a:rPr>
                      <m:t>+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Helvetica" panose="020B0604020202020204" pitchFamily="34" charset="0"/>
                      </a:rPr>
                      <m:t>𝑚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Helvetica" panose="020B0604020202020204" pitchFamily="34" charset="0"/>
                      </a:rPr>
                      <m:t>𝑣</m:t>
                    </m:r>
                  </m:oMath>
                </a14:m>
                <a:endParaRPr lang="en-US" dirty="0">
                  <a:solidFill>
                    <a:schemeClr val="bg1"/>
                  </a:solidFill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  <a:p>
                <a:pPr algn="ctr"/>
                <a:endParaRPr lang="en-US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  <a:p>
                <a:r>
                  <a:rPr lang="en-US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 is the y-intercept,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Helvetica" panose="020B0604020202020204" pitchFamily="34" charset="0"/>
                      </a:rPr>
                      <m:t>𝑚</m:t>
                    </m:r>
                  </m:oMath>
                </a14:m>
                <a:r>
                  <a:rPr lang="en-US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 is the slope,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Helvetica" panose="020B0604020202020204" pitchFamily="34" charset="0"/>
                      </a:rPr>
                      <m:t>𝑣</m:t>
                    </m:r>
                  </m:oMath>
                </a14:m>
                <a:r>
                  <a:rPr lang="en-US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 is the void percentage</a:t>
                </a:r>
              </a:p>
              <a:p>
                <a:endParaRPr lang="en-US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  <a:p>
                <a:r>
                  <a:rPr lang="en-US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Step 2: Observe that the total increase due to voids is contained in the term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Helvetica" panose="020B0604020202020204" pitchFamily="34" charset="0"/>
                      </a:rPr>
                      <m:t>𝑚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cs typeface="Helvetica" panose="020B0604020202020204" pitchFamily="34" charset="0"/>
                      </a:rPr>
                      <m:t>𝑣</m:t>
                    </m:r>
                  </m:oMath>
                </a14:m>
                <a:endParaRPr lang="en-US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  <a:p>
                <a:endParaRPr lang="en-US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  <a:p>
                <a:r>
                  <a:rPr lang="en-US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Step 3: Calculate what percentage of the total thermal impedance is made up of the contribution due to voids and name it the “Impact Score”:</a:t>
                </a:r>
              </a:p>
              <a:p>
                <a:endParaRPr lang="en-US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Helvetica" panose="020B0604020202020204" pitchFamily="34" charset="0"/>
                        </a:rPr>
                        <m:t>𝐼𝑚𝑝𝑎𝑐𝑡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Helvetica" panose="020B0604020202020204" pitchFamily="34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Helvetica" panose="020B0604020202020204" pitchFamily="34" charset="0"/>
                        </a:rPr>
                        <m:t>𝑆𝑐𝑜𝑟𝑒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Helvetica" panose="020B0604020202020204" pitchFamily="34" charset="0"/>
                        </a:rPr>
                        <m:t>=100% ×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Helvetica" panose="020B0604020202020204" pitchFamily="34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Helvetica" panose="020B0604020202020204" pitchFamily="34" charset="0"/>
                            </a:rPr>
                            <m:t>𝑚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Helvetica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Helvetica" panose="020B0604020202020204" pitchFamily="34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Helvetica" panose="020B0604020202020204" pitchFamily="34" charset="0"/>
                            </a:rPr>
                            <m:t>𝑣</m:t>
                          </m:r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Helvetica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Helvetica" panose="020B0604020202020204" pitchFamily="34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Helvetica" panose="020B0604020202020204" pitchFamily="34" charset="0"/>
                                </a:rPr>
                                <m:t>𝑡𝑜𝑡𝑎𝑙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Helvetica" panose="020B0604020202020204" pitchFamily="34" charset="0"/>
                            </a:rPr>
                            <m:t>(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Helvetica" panose="020B0604020202020204" pitchFamily="34" charset="0"/>
                            </a:rPr>
                            <m:t>𝑡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Helvetica" panose="020B0604020202020204" pitchFamily="34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  <a:p>
                <a:endParaRPr lang="en-US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DC9F264-334B-F25F-150B-B8F68BC375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261" y="1324395"/>
                <a:ext cx="6096000" cy="5111015"/>
              </a:xfrm>
              <a:prstGeom prst="rect">
                <a:avLst/>
              </a:prstGeom>
              <a:blipFill>
                <a:blip r:embed="rId3"/>
                <a:stretch>
                  <a:fillRect l="-900" t="-596" r="-11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07988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D9567EF-D5D7-6878-CB8E-D78AF37ADB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E582160-6B61-2341-9BF6-D2249C8D5BBA}"/>
              </a:ext>
            </a:extLst>
          </p:cNvPr>
          <p:cNvSpPr/>
          <p:nvPr/>
        </p:nvSpPr>
        <p:spPr>
          <a:xfrm>
            <a:off x="0" y="290286"/>
            <a:ext cx="6590393" cy="609600"/>
          </a:xfrm>
          <a:prstGeom prst="rect">
            <a:avLst/>
          </a:prstGeom>
          <a:solidFill>
            <a:srgbClr val="9E1B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ight Triangle 6">
            <a:extLst>
              <a:ext uri="{FF2B5EF4-FFF2-40B4-BE49-F238E27FC236}">
                <a16:creationId xmlns:a16="http://schemas.microsoft.com/office/drawing/2014/main" id="{CD0181AF-1BA9-AC64-99D3-471C71720739}"/>
              </a:ext>
            </a:extLst>
          </p:cNvPr>
          <p:cNvSpPr/>
          <p:nvPr/>
        </p:nvSpPr>
        <p:spPr>
          <a:xfrm>
            <a:off x="6590393" y="290286"/>
            <a:ext cx="674914" cy="609600"/>
          </a:xfrm>
          <a:prstGeom prst="rtTriangle">
            <a:avLst/>
          </a:prstGeom>
          <a:solidFill>
            <a:srgbClr val="9E1B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F850A6-3751-EE58-369C-59B49EF41316}"/>
              </a:ext>
            </a:extLst>
          </p:cNvPr>
          <p:cNvSpPr txBox="1"/>
          <p:nvPr/>
        </p:nvSpPr>
        <p:spPr>
          <a:xfrm>
            <a:off x="258762" y="379642"/>
            <a:ext cx="608761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chemeClr val="bg1"/>
                </a:solidFill>
                <a:latin typeface="Helvetica" panose="020B0604020202020204" pitchFamily="34" charset="0"/>
                <a:ea typeface="Cambria" panose="02040503050406030204" pitchFamily="18" charset="0"/>
                <a:cs typeface="Helvetica" panose="020B0604020202020204" pitchFamily="34" charset="0"/>
              </a:rPr>
              <a:t>What is Die-Attach?</a:t>
            </a:r>
          </a:p>
        </p:txBody>
      </p:sp>
      <p:pic>
        <p:nvPicPr>
          <p:cNvPr id="1026" name="Picture 2" descr="Power Module, Power Electronic Module Distributor -Rantle">
            <a:extLst>
              <a:ext uri="{FF2B5EF4-FFF2-40B4-BE49-F238E27FC236}">
                <a16:creationId xmlns:a16="http://schemas.microsoft.com/office/drawing/2014/main" id="{44C3BF3C-2D51-BD1A-B28C-C41DA1D8B1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586" y="1186684"/>
            <a:ext cx="7067550" cy="445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48177F1-1221-607A-8FCE-3CB65E352963}"/>
              </a:ext>
            </a:extLst>
          </p:cNvPr>
          <p:cNvSpPr txBox="1"/>
          <p:nvPr/>
        </p:nvSpPr>
        <p:spPr>
          <a:xfrm>
            <a:off x="2227310" y="5868803"/>
            <a:ext cx="46990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Example power module stack [1]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3FCB465D-E7C4-5818-FD6D-9C5F26954F0F}"/>
              </a:ext>
            </a:extLst>
          </p:cNvPr>
          <p:cNvSpPr/>
          <p:nvPr/>
        </p:nvSpPr>
        <p:spPr>
          <a:xfrm rot="19484694" flipH="1">
            <a:off x="4698095" y="2468302"/>
            <a:ext cx="2996470" cy="159565"/>
          </a:xfrm>
          <a:prstGeom prst="rightArrow">
            <a:avLst>
              <a:gd name="adj1" fmla="val 50000"/>
              <a:gd name="adj2" fmla="val 124000"/>
            </a:avLst>
          </a:prstGeom>
          <a:solidFill>
            <a:srgbClr val="9E1B3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54E6F3-0D19-27AB-E71E-92E6AF8D84E8}"/>
              </a:ext>
            </a:extLst>
          </p:cNvPr>
          <p:cNvSpPr txBox="1"/>
          <p:nvPr/>
        </p:nvSpPr>
        <p:spPr>
          <a:xfrm>
            <a:off x="7538224" y="1284536"/>
            <a:ext cx="3233854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Die-attach</a:t>
            </a:r>
            <a:r>
              <a:rPr lang="en-US" dirty="0"/>
              <a:t>: secures the semiconductor device to the external structure and also conducts main current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Must withstand high temperatures and mechanical stress while also conducting heat and electric current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is a common point of fatigue failure in power devices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Die-attach can be solder, sinter, or other materials, but we will focus on solder.</a:t>
            </a:r>
          </a:p>
        </p:txBody>
      </p:sp>
    </p:spTree>
    <p:extLst>
      <p:ext uri="{BB962C8B-B14F-4D97-AF65-F5344CB8AC3E}">
        <p14:creationId xmlns:p14="http://schemas.microsoft.com/office/powerpoint/2010/main" val="18037002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9CBC6BA-2D92-8E8E-03E6-9FFA5B4D1439}"/>
              </a:ext>
            </a:extLst>
          </p:cNvPr>
          <p:cNvSpPr/>
          <p:nvPr/>
        </p:nvSpPr>
        <p:spPr>
          <a:xfrm>
            <a:off x="0" y="290286"/>
            <a:ext cx="6590393" cy="609600"/>
          </a:xfrm>
          <a:prstGeom prst="rect">
            <a:avLst/>
          </a:prstGeom>
          <a:solidFill>
            <a:srgbClr val="9E1B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ight Triangle 2">
            <a:extLst>
              <a:ext uri="{FF2B5EF4-FFF2-40B4-BE49-F238E27FC236}">
                <a16:creationId xmlns:a16="http://schemas.microsoft.com/office/drawing/2014/main" id="{74956472-A962-668E-D3EB-34926ECAD514}"/>
              </a:ext>
            </a:extLst>
          </p:cNvPr>
          <p:cNvSpPr/>
          <p:nvPr/>
        </p:nvSpPr>
        <p:spPr>
          <a:xfrm>
            <a:off x="6590393" y="290286"/>
            <a:ext cx="674914" cy="609600"/>
          </a:xfrm>
          <a:prstGeom prst="rtTriangle">
            <a:avLst/>
          </a:prstGeom>
          <a:solidFill>
            <a:srgbClr val="9E1B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19878A-6CBA-F365-1588-20B6B373D51F}"/>
              </a:ext>
            </a:extLst>
          </p:cNvPr>
          <p:cNvSpPr txBox="1"/>
          <p:nvPr/>
        </p:nvSpPr>
        <p:spPr>
          <a:xfrm>
            <a:off x="258762" y="379642"/>
            <a:ext cx="700654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chemeClr val="bg1"/>
                </a:solidFill>
                <a:latin typeface="Helvetica" panose="020B0604020202020204" pitchFamily="34" charset="0"/>
                <a:ea typeface="Cambria" panose="02040503050406030204" pitchFamily="18" charset="0"/>
                <a:cs typeface="Helvetica" panose="020B0604020202020204" pitchFamily="34" charset="0"/>
              </a:rPr>
              <a:t>Results: Is the Thermal System Truly Linear?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23527F-634A-92F6-05CD-84EEE4F331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1199" y="1153015"/>
            <a:ext cx="9329602" cy="4928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9563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231862-9622-F7AC-4F98-7F39711EB2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44E5FE8-8D1B-B5C8-04B0-5B1A3EA36C67}"/>
              </a:ext>
            </a:extLst>
          </p:cNvPr>
          <p:cNvSpPr/>
          <p:nvPr/>
        </p:nvSpPr>
        <p:spPr>
          <a:xfrm>
            <a:off x="0" y="290286"/>
            <a:ext cx="6590393" cy="609600"/>
          </a:xfrm>
          <a:prstGeom prst="rect">
            <a:avLst/>
          </a:prstGeom>
          <a:solidFill>
            <a:srgbClr val="9E1B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ight Triangle 2">
            <a:extLst>
              <a:ext uri="{FF2B5EF4-FFF2-40B4-BE49-F238E27FC236}">
                <a16:creationId xmlns:a16="http://schemas.microsoft.com/office/drawing/2014/main" id="{4AC44ED6-078E-4BAC-E34F-52A04453EC5E}"/>
              </a:ext>
            </a:extLst>
          </p:cNvPr>
          <p:cNvSpPr/>
          <p:nvPr/>
        </p:nvSpPr>
        <p:spPr>
          <a:xfrm>
            <a:off x="6590393" y="290286"/>
            <a:ext cx="674914" cy="609600"/>
          </a:xfrm>
          <a:prstGeom prst="rtTriangle">
            <a:avLst/>
          </a:prstGeom>
          <a:solidFill>
            <a:srgbClr val="9E1B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B92F84-8B0F-2476-8A47-31401CE51713}"/>
              </a:ext>
            </a:extLst>
          </p:cNvPr>
          <p:cNvSpPr txBox="1"/>
          <p:nvPr/>
        </p:nvSpPr>
        <p:spPr>
          <a:xfrm>
            <a:off x="258762" y="379642"/>
            <a:ext cx="700654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chemeClr val="bg1"/>
                </a:solidFill>
                <a:latin typeface="Helvetica" panose="020B0604020202020204" pitchFamily="34" charset="0"/>
                <a:ea typeface="Cambria" panose="02040503050406030204" pitchFamily="18" charset="0"/>
                <a:cs typeface="Helvetica" panose="020B0604020202020204" pitchFamily="34" charset="0"/>
              </a:rPr>
              <a:t>Finite-Element Temperature Variation</a:t>
            </a: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AA6EF116-E29D-ABEF-2895-7C64017E0C9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16120007"/>
              </p:ext>
            </p:extLst>
          </p:nvPr>
        </p:nvGraphicFramePr>
        <p:xfrm>
          <a:off x="517416" y="1419550"/>
          <a:ext cx="5963674" cy="45887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D8E8704-467A-68F3-8A33-FDE750350EDC}"/>
                  </a:ext>
                </a:extLst>
              </p:cNvPr>
              <p:cNvSpPr txBox="1"/>
              <p:nvPr/>
            </p:nvSpPr>
            <p:spPr>
              <a:xfrm>
                <a:off x="7729198" y="1660274"/>
                <a:ext cx="3551375" cy="39926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Temperature variation: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cs typeface="Helvetica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Helvetica" panose="020B0604020202020204" pitchFamily="34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Helvetica" panose="020B0604020202020204" pitchFamily="34" charset="0"/>
                            </a:rPr>
                            <m:t>𝑗𝑚𝑎𝑥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cs typeface="Helvetica" panose="020B0604020202020204" pitchFamily="34" charset="0"/>
                        </a:rPr>
                        <m:t>−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cs typeface="Helvetica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Helvetica" panose="020B0604020202020204" pitchFamily="34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Helvetica" panose="020B0604020202020204" pitchFamily="34" charset="0"/>
                            </a:rPr>
                            <m:t>𝑗𝑚𝑖𝑛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Large temperature gradients introduce mechanical stress on the </a:t>
                </a:r>
                <a:r>
                  <a:rPr lang="en-US" dirty="0" err="1">
                    <a:latin typeface="Helvetica" panose="020B0604020202020204" pitchFamily="34" charset="0"/>
                    <a:cs typeface="Helvetica" panose="020B0604020202020204" pitchFamily="34" charset="0"/>
                  </a:rPr>
                  <a:t>bondwires</a:t>
                </a:r>
                <a:r>
                  <a:rPr lang="en-US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, die, and solder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Temperature variation influenced by both size and position of voids, with thermal variance ranging from 56.6 °C to 75.4 °C depending only on position (tested at 10% voids, 24A, steady-state)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D8E8704-467A-68F3-8A33-FDE750350E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9198" y="1660274"/>
                <a:ext cx="3551375" cy="3992631"/>
              </a:xfrm>
              <a:prstGeom prst="rect">
                <a:avLst/>
              </a:prstGeom>
              <a:blipFill>
                <a:blip r:embed="rId3"/>
                <a:stretch>
                  <a:fillRect l="-1203" t="-763" r="-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350314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E84BAA-1149-1866-3E42-5033569B4A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2FCCD88-932A-B7D4-BBA8-E66FFDD628CB}"/>
              </a:ext>
            </a:extLst>
          </p:cNvPr>
          <p:cNvSpPr/>
          <p:nvPr/>
        </p:nvSpPr>
        <p:spPr>
          <a:xfrm>
            <a:off x="0" y="1"/>
            <a:ext cx="12192000" cy="2952842"/>
          </a:xfrm>
          <a:prstGeom prst="rect">
            <a:avLst/>
          </a:prstGeom>
          <a:solidFill>
            <a:srgbClr val="9E1B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9FDD711-D50F-ED5C-B9C3-C8D0BD23B700}"/>
              </a:ext>
            </a:extLst>
          </p:cNvPr>
          <p:cNvSpPr txBox="1"/>
          <p:nvPr/>
        </p:nvSpPr>
        <p:spPr>
          <a:xfrm>
            <a:off x="1968376" y="745000"/>
            <a:ext cx="8255247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  <a:latin typeface="Helvetica" panose="020B0604020202020204" pitchFamily="34" charset="0"/>
                <a:ea typeface="Cambria" panose="02040503050406030204" pitchFamily="18" charset="0"/>
                <a:cs typeface="Helvetica" panose="020B0604020202020204" pitchFamily="34" charset="0"/>
              </a:rPr>
              <a:t>Part 2: </a:t>
            </a:r>
          </a:p>
          <a:p>
            <a:pPr algn="ctr"/>
            <a:r>
              <a:rPr lang="en-US" sz="4800" b="1" dirty="0">
                <a:solidFill>
                  <a:schemeClr val="bg1"/>
                </a:solidFill>
                <a:latin typeface="Helvetica" panose="020B0604020202020204" pitchFamily="34" charset="0"/>
                <a:ea typeface="Cambria" panose="02040503050406030204" pitchFamily="18" charset="0"/>
                <a:cs typeface="Helvetica" panose="020B0604020202020204" pitchFamily="34" charset="0"/>
              </a:rPr>
              <a:t>Reliability Testing</a:t>
            </a:r>
          </a:p>
        </p:txBody>
      </p:sp>
      <p:pic>
        <p:nvPicPr>
          <p:cNvPr id="2" name="Picture 7" descr="Reliability Icons - Free SVG &amp; PNG ...">
            <a:extLst>
              <a:ext uri="{FF2B5EF4-FFF2-40B4-BE49-F238E27FC236}">
                <a16:creationId xmlns:a16="http://schemas.microsoft.com/office/drawing/2014/main" id="{45042DFD-E87F-A4D2-AC72-15E36DAFDE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7506" y="3429000"/>
            <a:ext cx="2956985" cy="2956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42182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7EFB20-0424-8AA5-0ECC-94FC66FCC3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42BD020E-7B42-408F-2F97-D93BD367CD67}"/>
              </a:ext>
            </a:extLst>
          </p:cNvPr>
          <p:cNvSpPr/>
          <p:nvPr/>
        </p:nvSpPr>
        <p:spPr>
          <a:xfrm>
            <a:off x="976040" y="4223596"/>
            <a:ext cx="3521804" cy="1082153"/>
          </a:xfrm>
          <a:prstGeom prst="rect">
            <a:avLst/>
          </a:prstGeom>
          <a:solidFill>
            <a:srgbClr val="9E1B3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FAEE0EE-C08F-A4B5-6D34-3292A26A092D}"/>
              </a:ext>
            </a:extLst>
          </p:cNvPr>
          <p:cNvSpPr/>
          <p:nvPr/>
        </p:nvSpPr>
        <p:spPr>
          <a:xfrm>
            <a:off x="943019" y="1998298"/>
            <a:ext cx="3521804" cy="1082153"/>
          </a:xfrm>
          <a:prstGeom prst="rect">
            <a:avLst/>
          </a:prstGeom>
          <a:solidFill>
            <a:srgbClr val="9E1B3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C8B234D-3CE5-0EC4-0BDD-A14949A88718}"/>
              </a:ext>
            </a:extLst>
          </p:cNvPr>
          <p:cNvSpPr/>
          <p:nvPr/>
        </p:nvSpPr>
        <p:spPr>
          <a:xfrm>
            <a:off x="0" y="290286"/>
            <a:ext cx="6590393" cy="609600"/>
          </a:xfrm>
          <a:prstGeom prst="rect">
            <a:avLst/>
          </a:prstGeom>
          <a:solidFill>
            <a:srgbClr val="9E1B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ight Triangle 2">
            <a:extLst>
              <a:ext uri="{FF2B5EF4-FFF2-40B4-BE49-F238E27FC236}">
                <a16:creationId xmlns:a16="http://schemas.microsoft.com/office/drawing/2014/main" id="{77E8D438-4FEE-94C0-C098-9F0F3CBB9C8B}"/>
              </a:ext>
            </a:extLst>
          </p:cNvPr>
          <p:cNvSpPr/>
          <p:nvPr/>
        </p:nvSpPr>
        <p:spPr>
          <a:xfrm>
            <a:off x="6590393" y="290286"/>
            <a:ext cx="674914" cy="609600"/>
          </a:xfrm>
          <a:prstGeom prst="rtTriangle">
            <a:avLst/>
          </a:prstGeom>
          <a:solidFill>
            <a:srgbClr val="9E1B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F2EF46-E1F1-08EF-D705-4F2B9DF58C1B}"/>
              </a:ext>
            </a:extLst>
          </p:cNvPr>
          <p:cNvSpPr txBox="1"/>
          <p:nvPr/>
        </p:nvSpPr>
        <p:spPr>
          <a:xfrm>
            <a:off x="258762" y="379642"/>
            <a:ext cx="700654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chemeClr val="bg1"/>
                </a:solidFill>
                <a:latin typeface="Helvetica" panose="020B0604020202020204" pitchFamily="34" charset="0"/>
                <a:ea typeface="Cambria" panose="02040503050406030204" pitchFamily="18" charset="0"/>
                <a:cs typeface="Helvetica" panose="020B0604020202020204" pitchFamily="34" charset="0"/>
              </a:rPr>
              <a:t>Power Cycling Test Description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CCE1C2-95A9-3142-0AFF-61D34B537853}"/>
              </a:ext>
            </a:extLst>
          </p:cNvPr>
          <p:cNvSpPr txBox="1"/>
          <p:nvPr/>
        </p:nvSpPr>
        <p:spPr>
          <a:xfrm>
            <a:off x="6963902" y="1914468"/>
            <a:ext cx="2343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Cycling Conditions: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9F28645-3AE4-9F25-DD9B-DB5A2AA4312E}"/>
                  </a:ext>
                </a:extLst>
              </p:cNvPr>
              <p:cNvSpPr txBox="1"/>
              <p:nvPr/>
            </p:nvSpPr>
            <p:spPr>
              <a:xfrm>
                <a:off x="6500734" y="2369735"/>
                <a:ext cx="3269484" cy="21185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Heating current: 24A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Failure mode: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" panose="020B0604020202020204" pitchFamily="34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" panose="020B0604020202020204" pitchFamily="34" charset="0"/>
                      </a:rPr>
                      <m:t>𝑇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" panose="020B0604020202020204" pitchFamily="34" charset="0"/>
                      </a:rPr>
                      <m:t>+20%</m:t>
                    </m:r>
                  </m:oMath>
                </a14:m>
                <a:r>
                  <a:rPr lang="en-US" dirty="0"/>
                  <a:t> 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dirty="0"/>
                  <a:t>Initial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: 109-116 </a:t>
                </a:r>
                <a:r>
                  <a:rPr lang="en-US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°C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On-time: 1 sec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Off-time: 1 sec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9F28645-3AE4-9F25-DD9B-DB5A2AA431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0734" y="2369735"/>
                <a:ext cx="3269484" cy="2118529"/>
              </a:xfrm>
              <a:prstGeom prst="rect">
                <a:avLst/>
              </a:prstGeom>
              <a:blipFill>
                <a:blip r:embed="rId2"/>
                <a:stretch>
                  <a:fillRect b="-40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A12FF0F3-A9C7-1F6A-B5E3-48F316C17487}"/>
              </a:ext>
            </a:extLst>
          </p:cNvPr>
          <p:cNvSpPr txBox="1"/>
          <p:nvPr/>
        </p:nvSpPr>
        <p:spPr>
          <a:xfrm>
            <a:off x="1565367" y="1539609"/>
            <a:ext cx="2343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Main Idea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82E075-8777-E9F6-0530-B650AED53008}"/>
              </a:ext>
            </a:extLst>
          </p:cNvPr>
          <p:cNvSpPr txBox="1"/>
          <p:nvPr/>
        </p:nvSpPr>
        <p:spPr>
          <a:xfrm>
            <a:off x="943019" y="2067911"/>
            <a:ext cx="343792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Observe how solder voids affect the module’s ability to resist thermomechanical fatigue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B76F7D8-96DE-17A7-45F9-057095101328}"/>
              </a:ext>
            </a:extLst>
          </p:cNvPr>
          <p:cNvSpPr txBox="1"/>
          <p:nvPr/>
        </p:nvSpPr>
        <p:spPr>
          <a:xfrm>
            <a:off x="1532344" y="3764907"/>
            <a:ext cx="2343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Purpose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BA1CA62-6927-B953-A469-F195CD6BB81A}"/>
                  </a:ext>
                </a:extLst>
              </p:cNvPr>
              <p:cNvSpPr txBox="1"/>
              <p:nvPr/>
            </p:nvSpPr>
            <p:spPr>
              <a:xfrm>
                <a:off x="984959" y="4291850"/>
                <a:ext cx="3437921" cy="9456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Power modules often experience large temperature swings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during operation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BA1CA62-6927-B953-A469-F195CD6BB8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4959" y="4291850"/>
                <a:ext cx="3437921" cy="945643"/>
              </a:xfrm>
              <a:prstGeom prst="rect">
                <a:avLst/>
              </a:prstGeom>
              <a:blipFill>
                <a:blip r:embed="rId3"/>
                <a:stretch>
                  <a:fillRect t="-3226" b="-83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516434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04B986-0760-6292-EBF2-F3E9F94C68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D95AFD8-53E1-2A55-CC8F-45C071B5AEF6}"/>
              </a:ext>
            </a:extLst>
          </p:cNvPr>
          <p:cNvSpPr/>
          <p:nvPr/>
        </p:nvSpPr>
        <p:spPr>
          <a:xfrm>
            <a:off x="0" y="290286"/>
            <a:ext cx="6590393" cy="609600"/>
          </a:xfrm>
          <a:prstGeom prst="rect">
            <a:avLst/>
          </a:prstGeom>
          <a:solidFill>
            <a:srgbClr val="9E1B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ight Triangle 2">
            <a:extLst>
              <a:ext uri="{FF2B5EF4-FFF2-40B4-BE49-F238E27FC236}">
                <a16:creationId xmlns:a16="http://schemas.microsoft.com/office/drawing/2014/main" id="{57628665-FAE8-447C-A20D-687EA298F31E}"/>
              </a:ext>
            </a:extLst>
          </p:cNvPr>
          <p:cNvSpPr/>
          <p:nvPr/>
        </p:nvSpPr>
        <p:spPr>
          <a:xfrm>
            <a:off x="6590393" y="290286"/>
            <a:ext cx="674914" cy="609600"/>
          </a:xfrm>
          <a:prstGeom prst="rtTriangle">
            <a:avLst/>
          </a:prstGeom>
          <a:solidFill>
            <a:srgbClr val="9E1B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3B0C0EC-D85A-910A-1DC8-4DACF0B98438}"/>
              </a:ext>
            </a:extLst>
          </p:cNvPr>
          <p:cNvSpPr txBox="1"/>
          <p:nvPr/>
        </p:nvSpPr>
        <p:spPr>
          <a:xfrm>
            <a:off x="258762" y="379642"/>
            <a:ext cx="700654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chemeClr val="bg1"/>
                </a:solidFill>
                <a:latin typeface="Helvetica" panose="020B0604020202020204" pitchFamily="34" charset="0"/>
                <a:ea typeface="Cambria" panose="02040503050406030204" pitchFamily="18" charset="0"/>
                <a:cs typeface="Helvetica" panose="020B0604020202020204" pitchFamily="34" charset="0"/>
              </a:rPr>
              <a:t>Solder Layer Degradation vs </a:t>
            </a:r>
            <a:r>
              <a:rPr lang="en-US" sz="2200" b="1" dirty="0" err="1">
                <a:solidFill>
                  <a:schemeClr val="bg1"/>
                </a:solidFill>
                <a:latin typeface="Helvetica" panose="020B0604020202020204" pitchFamily="34" charset="0"/>
                <a:ea typeface="Cambria" panose="02040503050406030204" pitchFamily="18" charset="0"/>
                <a:cs typeface="Helvetica" panose="020B0604020202020204" pitchFamily="34" charset="0"/>
              </a:rPr>
              <a:t>Bondwire</a:t>
            </a:r>
            <a:r>
              <a:rPr lang="en-US" sz="2200" b="1" dirty="0">
                <a:solidFill>
                  <a:schemeClr val="bg1"/>
                </a:solidFill>
                <a:latin typeface="Helvetica" panose="020B0604020202020204" pitchFamily="34" charset="0"/>
                <a:ea typeface="Cambria" panose="02040503050406030204" pitchFamily="18" charset="0"/>
                <a:cs typeface="Helvetica" panose="020B0604020202020204" pitchFamily="34" charset="0"/>
              </a:rPr>
              <a:t> Liftoff</a:t>
            </a: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ACE49BBC-7A0C-19E7-071C-E4656D3E45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9863" y="1982345"/>
            <a:ext cx="5924057" cy="3642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EAB14B4-9047-9CC9-F419-221001C4F9E7}"/>
              </a:ext>
            </a:extLst>
          </p:cNvPr>
          <p:cNvSpPr txBox="1"/>
          <p:nvPr/>
        </p:nvSpPr>
        <p:spPr>
          <a:xfrm>
            <a:off x="5868499" y="1479095"/>
            <a:ext cx="47831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Forward Voltage During Power Cycling</a:t>
            </a:r>
            <a:endParaRPr lang="en-US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C4F9DD-0771-2165-43CC-36EDA4DBEF63}"/>
              </a:ext>
            </a:extLst>
          </p:cNvPr>
          <p:cNvSpPr txBox="1"/>
          <p:nvPr/>
        </p:nvSpPr>
        <p:spPr>
          <a:xfrm>
            <a:off x="728174" y="1422895"/>
            <a:ext cx="387951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We need the solder layer to fail first in order for the test to be accurate</a:t>
            </a:r>
          </a:p>
          <a:p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How do we know this is the case?</a:t>
            </a:r>
          </a:p>
          <a:p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Another common cause of failure is </a:t>
            </a:r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Bond wire liftoff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, where the surface wire connections fall off</a:t>
            </a:r>
          </a:p>
          <a:p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If this were to be the cause of failure, there would be sudden jumps in the on-state voltage due to an instantaneous change in electric resistance [3]</a:t>
            </a:r>
          </a:p>
          <a:p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This is </a:t>
            </a:r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not 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the 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17905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9CBC6BA-2D92-8E8E-03E6-9FFA5B4D1439}"/>
              </a:ext>
            </a:extLst>
          </p:cNvPr>
          <p:cNvSpPr/>
          <p:nvPr/>
        </p:nvSpPr>
        <p:spPr>
          <a:xfrm>
            <a:off x="0" y="290286"/>
            <a:ext cx="6590393" cy="609600"/>
          </a:xfrm>
          <a:prstGeom prst="rect">
            <a:avLst/>
          </a:prstGeom>
          <a:solidFill>
            <a:srgbClr val="9E1B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ight Triangle 2">
            <a:extLst>
              <a:ext uri="{FF2B5EF4-FFF2-40B4-BE49-F238E27FC236}">
                <a16:creationId xmlns:a16="http://schemas.microsoft.com/office/drawing/2014/main" id="{74956472-A962-668E-D3EB-34926ECAD514}"/>
              </a:ext>
            </a:extLst>
          </p:cNvPr>
          <p:cNvSpPr/>
          <p:nvPr/>
        </p:nvSpPr>
        <p:spPr>
          <a:xfrm>
            <a:off x="6590393" y="290286"/>
            <a:ext cx="674914" cy="609600"/>
          </a:xfrm>
          <a:prstGeom prst="rtTriangle">
            <a:avLst/>
          </a:prstGeom>
          <a:solidFill>
            <a:srgbClr val="9E1B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19878A-6CBA-F365-1588-20B6B373D51F}"/>
              </a:ext>
            </a:extLst>
          </p:cNvPr>
          <p:cNvSpPr txBox="1"/>
          <p:nvPr/>
        </p:nvSpPr>
        <p:spPr>
          <a:xfrm>
            <a:off x="258762" y="379642"/>
            <a:ext cx="700654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chemeClr val="bg1"/>
                </a:solidFill>
                <a:latin typeface="Helvetica" panose="020B0604020202020204" pitchFamily="34" charset="0"/>
                <a:ea typeface="Cambria" panose="02040503050406030204" pitchFamily="18" charset="0"/>
                <a:cs typeface="Helvetica" panose="020B0604020202020204" pitchFamily="34" charset="0"/>
              </a:rPr>
              <a:t>Power Cycling Results</a:t>
            </a: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6C36E20B-7428-A711-2560-020F6B19831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47233152"/>
              </p:ext>
            </p:extLst>
          </p:nvPr>
        </p:nvGraphicFramePr>
        <p:xfrm>
          <a:off x="1905742" y="1347066"/>
          <a:ext cx="8380515" cy="47414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665609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FBF1F5-9CEC-A548-AFAA-EDD80937CB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22151AB-8D38-FBA8-519D-A4E0ECA94A85}"/>
              </a:ext>
            </a:extLst>
          </p:cNvPr>
          <p:cNvSpPr/>
          <p:nvPr/>
        </p:nvSpPr>
        <p:spPr>
          <a:xfrm>
            <a:off x="0" y="1"/>
            <a:ext cx="12192000" cy="2952842"/>
          </a:xfrm>
          <a:prstGeom prst="rect">
            <a:avLst/>
          </a:prstGeom>
          <a:solidFill>
            <a:srgbClr val="9E1B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FC28B2F-6CE1-619D-60A7-2D25C441E64E}"/>
              </a:ext>
            </a:extLst>
          </p:cNvPr>
          <p:cNvSpPr txBox="1"/>
          <p:nvPr/>
        </p:nvSpPr>
        <p:spPr>
          <a:xfrm>
            <a:off x="1968376" y="745000"/>
            <a:ext cx="8255247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  <a:latin typeface="Helvetica" panose="020B0604020202020204" pitchFamily="34" charset="0"/>
                <a:ea typeface="Cambria" panose="02040503050406030204" pitchFamily="18" charset="0"/>
                <a:cs typeface="Helvetica" panose="020B0604020202020204" pitchFamily="34" charset="0"/>
              </a:rPr>
              <a:t>Part 3: </a:t>
            </a:r>
          </a:p>
          <a:p>
            <a:pPr algn="ctr"/>
            <a:r>
              <a:rPr lang="en-US" sz="4800" b="1" dirty="0">
                <a:solidFill>
                  <a:schemeClr val="bg1"/>
                </a:solidFill>
                <a:latin typeface="Helvetica" panose="020B0604020202020204" pitchFamily="34" charset="0"/>
                <a:ea typeface="Cambria" panose="02040503050406030204" pitchFamily="18" charset="0"/>
                <a:cs typeface="Helvetica" panose="020B0604020202020204" pitchFamily="34" charset="0"/>
              </a:rPr>
              <a:t>Fatigue Damage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31D6CF8-1CD0-7B24-C8DC-129BB140F0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4612" y="3429000"/>
            <a:ext cx="4202775" cy="2993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450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C61C16-45E5-102E-6B63-1BEE0E474A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07F4F68A-F770-E3D3-0F8E-B7A98C8041C6}"/>
              </a:ext>
            </a:extLst>
          </p:cNvPr>
          <p:cNvSpPr/>
          <p:nvPr/>
        </p:nvSpPr>
        <p:spPr>
          <a:xfrm>
            <a:off x="831851" y="4454096"/>
            <a:ext cx="5180329" cy="1367584"/>
          </a:xfrm>
          <a:prstGeom prst="rect">
            <a:avLst/>
          </a:prstGeom>
          <a:solidFill>
            <a:srgbClr val="9E1B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8A9B62E-393E-1AA2-CE76-BD132603CFAA}"/>
              </a:ext>
            </a:extLst>
          </p:cNvPr>
          <p:cNvSpPr/>
          <p:nvPr/>
        </p:nvSpPr>
        <p:spPr>
          <a:xfrm>
            <a:off x="1497964" y="1988543"/>
            <a:ext cx="3848100" cy="167229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95320A0-DB72-68C0-4C70-80BC7AD4EF76}"/>
              </a:ext>
            </a:extLst>
          </p:cNvPr>
          <p:cNvSpPr/>
          <p:nvPr/>
        </p:nvSpPr>
        <p:spPr>
          <a:xfrm>
            <a:off x="0" y="290286"/>
            <a:ext cx="6590393" cy="609600"/>
          </a:xfrm>
          <a:prstGeom prst="rect">
            <a:avLst/>
          </a:prstGeom>
          <a:solidFill>
            <a:srgbClr val="9E1B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ight Triangle 2">
            <a:extLst>
              <a:ext uri="{FF2B5EF4-FFF2-40B4-BE49-F238E27FC236}">
                <a16:creationId xmlns:a16="http://schemas.microsoft.com/office/drawing/2014/main" id="{F367617B-7785-9107-DBE4-1A23DF365356}"/>
              </a:ext>
            </a:extLst>
          </p:cNvPr>
          <p:cNvSpPr/>
          <p:nvPr/>
        </p:nvSpPr>
        <p:spPr>
          <a:xfrm>
            <a:off x="6590393" y="290286"/>
            <a:ext cx="674914" cy="609600"/>
          </a:xfrm>
          <a:prstGeom prst="rtTriangle">
            <a:avLst/>
          </a:prstGeom>
          <a:solidFill>
            <a:srgbClr val="9E1B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F1C885-1F28-E856-3DAE-F28CBCF669B4}"/>
              </a:ext>
            </a:extLst>
          </p:cNvPr>
          <p:cNvSpPr txBox="1"/>
          <p:nvPr/>
        </p:nvSpPr>
        <p:spPr>
          <a:xfrm>
            <a:off x="258762" y="379642"/>
            <a:ext cx="700654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chemeClr val="bg1"/>
                </a:solidFill>
                <a:latin typeface="Helvetica" panose="020B0604020202020204" pitchFamily="34" charset="0"/>
                <a:ea typeface="Cambria" panose="02040503050406030204" pitchFamily="18" charset="0"/>
                <a:cs typeface="Helvetica" panose="020B0604020202020204" pitchFamily="34" charset="0"/>
              </a:rPr>
              <a:t>Electron Microscope Setup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CBD9F6A-A830-102E-C05A-CA0E1E42F5A4}"/>
              </a:ext>
            </a:extLst>
          </p:cNvPr>
          <p:cNvSpPr txBox="1"/>
          <p:nvPr/>
        </p:nvSpPr>
        <p:spPr>
          <a:xfrm>
            <a:off x="7989116" y="1575554"/>
            <a:ext cx="19964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Microscope Setup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3108BF7-8DA4-F1E4-9EDC-23C76455076F}"/>
              </a:ext>
            </a:extLst>
          </p:cNvPr>
          <p:cNvSpPr txBox="1"/>
          <p:nvPr/>
        </p:nvSpPr>
        <p:spPr>
          <a:xfrm>
            <a:off x="6680154" y="2221885"/>
            <a:ext cx="4614364" cy="21185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Device used: </a:t>
            </a:r>
            <a:r>
              <a:rPr lang="en-US" dirty="0" err="1">
                <a:latin typeface="Helvetica" panose="020B0604020202020204" pitchFamily="34" charset="0"/>
                <a:cs typeface="Helvetica" panose="020B0604020202020204" pitchFamily="34" charset="0"/>
              </a:rPr>
              <a:t>Thermo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 Scientific Axia </a:t>
            </a:r>
            <a:r>
              <a:rPr lang="en-US" dirty="0" err="1">
                <a:latin typeface="Helvetica" panose="020B0604020202020204" pitchFamily="34" charset="0"/>
                <a:cs typeface="Helvetica" panose="020B0604020202020204" pitchFamily="34" charset="0"/>
              </a:rPr>
              <a:t>ChemiSEM</a:t>
            </a:r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Accelerating voltage: 20 kV</a:t>
            </a:r>
          </a:p>
          <a:p>
            <a:pPr algn="ctr">
              <a:lnSpc>
                <a:spcPct val="150000"/>
              </a:lnSpc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Main detectors used: Concentric Backscatter Detector (CBS)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2D171C-8C82-5945-1C92-01A00C732E18}"/>
              </a:ext>
            </a:extLst>
          </p:cNvPr>
          <p:cNvSpPr txBox="1"/>
          <p:nvPr/>
        </p:nvSpPr>
        <p:spPr>
          <a:xfrm>
            <a:off x="2250440" y="1521866"/>
            <a:ext cx="2343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Test Setup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441B2A7-F465-CD27-061B-2BCE27219FD5}"/>
              </a:ext>
            </a:extLst>
          </p:cNvPr>
          <p:cNvSpPr txBox="1"/>
          <p:nvPr/>
        </p:nvSpPr>
        <p:spPr>
          <a:xfrm>
            <a:off x="1497964" y="2086025"/>
            <a:ext cx="381762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Compare a new package to one that had been subjected to thermal cycling. Take a cross-section of each chip and image the solder layer using SEM.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9CFAE1D-BF07-4D81-36EE-E2C7A35A8801}"/>
              </a:ext>
            </a:extLst>
          </p:cNvPr>
          <p:cNvSpPr txBox="1"/>
          <p:nvPr/>
        </p:nvSpPr>
        <p:spPr>
          <a:xfrm>
            <a:off x="1869756" y="4036092"/>
            <a:ext cx="31108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What We are Looking For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C1A8334-0B47-498A-9C4E-F65112488847}"/>
              </a:ext>
            </a:extLst>
          </p:cNvPr>
          <p:cNvSpPr txBox="1"/>
          <p:nvPr/>
        </p:nvSpPr>
        <p:spPr>
          <a:xfrm>
            <a:off x="831850" y="4551441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u="sng" dirty="0">
                <a:solidFill>
                  <a:schemeClr val="bg1"/>
                </a:solidFill>
              </a:rPr>
              <a:t>Cracks in the solder layer and where they form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What the voids look like before vs after cycling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Potential delamination in the PCB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Void shape and size in the non-cycled version</a:t>
            </a:r>
          </a:p>
        </p:txBody>
      </p:sp>
    </p:spTree>
    <p:extLst>
      <p:ext uri="{BB962C8B-B14F-4D97-AF65-F5344CB8AC3E}">
        <p14:creationId xmlns:p14="http://schemas.microsoft.com/office/powerpoint/2010/main" val="35523213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14DDC2-4040-0496-31D0-329D97C820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168433F-4F08-9F2E-E261-8707D06D14D3}"/>
              </a:ext>
            </a:extLst>
          </p:cNvPr>
          <p:cNvSpPr/>
          <p:nvPr/>
        </p:nvSpPr>
        <p:spPr>
          <a:xfrm>
            <a:off x="0" y="290286"/>
            <a:ext cx="6590393" cy="609600"/>
          </a:xfrm>
          <a:prstGeom prst="rect">
            <a:avLst/>
          </a:prstGeom>
          <a:solidFill>
            <a:srgbClr val="9E1B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ight Triangle 2">
            <a:extLst>
              <a:ext uri="{FF2B5EF4-FFF2-40B4-BE49-F238E27FC236}">
                <a16:creationId xmlns:a16="http://schemas.microsoft.com/office/drawing/2014/main" id="{2595B4FB-0A66-3E74-AAB1-D98D1612CDDC}"/>
              </a:ext>
            </a:extLst>
          </p:cNvPr>
          <p:cNvSpPr/>
          <p:nvPr/>
        </p:nvSpPr>
        <p:spPr>
          <a:xfrm>
            <a:off x="6590393" y="290286"/>
            <a:ext cx="674914" cy="609600"/>
          </a:xfrm>
          <a:prstGeom prst="rtTriangle">
            <a:avLst/>
          </a:prstGeom>
          <a:solidFill>
            <a:srgbClr val="9E1B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72A7C9-B60A-C557-AD46-2BA5DB3C518D}"/>
              </a:ext>
            </a:extLst>
          </p:cNvPr>
          <p:cNvSpPr txBox="1"/>
          <p:nvPr/>
        </p:nvSpPr>
        <p:spPr>
          <a:xfrm>
            <a:off x="258762" y="379642"/>
            <a:ext cx="700654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chemeClr val="bg1"/>
                </a:solidFill>
                <a:latin typeface="Helvetica" panose="020B0604020202020204" pitchFamily="34" charset="0"/>
                <a:ea typeface="Cambria" panose="02040503050406030204" pitchFamily="18" charset="0"/>
                <a:cs typeface="Helvetica" panose="020B0604020202020204" pitchFamily="34" charset="0"/>
              </a:rPr>
              <a:t>Healthy Sample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30C99B52-CD16-9C47-42B5-933E60785E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53" b="14390"/>
          <a:stretch/>
        </p:blipFill>
        <p:spPr bwMode="auto">
          <a:xfrm>
            <a:off x="1257855" y="1048399"/>
            <a:ext cx="9813935" cy="5519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316991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885411-C783-E756-5F09-A32751CB05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456F272-CF1B-A3A6-425D-8C827CCCCCE3}"/>
              </a:ext>
            </a:extLst>
          </p:cNvPr>
          <p:cNvSpPr/>
          <p:nvPr/>
        </p:nvSpPr>
        <p:spPr>
          <a:xfrm>
            <a:off x="0" y="290286"/>
            <a:ext cx="6590393" cy="609600"/>
          </a:xfrm>
          <a:prstGeom prst="rect">
            <a:avLst/>
          </a:prstGeom>
          <a:solidFill>
            <a:srgbClr val="9E1B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ight Triangle 2">
            <a:extLst>
              <a:ext uri="{FF2B5EF4-FFF2-40B4-BE49-F238E27FC236}">
                <a16:creationId xmlns:a16="http://schemas.microsoft.com/office/drawing/2014/main" id="{FDE9FE23-3BB9-818F-3C33-9C8A378039A4}"/>
              </a:ext>
            </a:extLst>
          </p:cNvPr>
          <p:cNvSpPr/>
          <p:nvPr/>
        </p:nvSpPr>
        <p:spPr>
          <a:xfrm>
            <a:off x="6590393" y="290286"/>
            <a:ext cx="674914" cy="609600"/>
          </a:xfrm>
          <a:prstGeom prst="rtTriangle">
            <a:avLst/>
          </a:prstGeom>
          <a:solidFill>
            <a:srgbClr val="9E1B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A377C6-F46F-08B2-1AE9-B9798FC0AD43}"/>
              </a:ext>
            </a:extLst>
          </p:cNvPr>
          <p:cNvSpPr txBox="1"/>
          <p:nvPr/>
        </p:nvSpPr>
        <p:spPr>
          <a:xfrm>
            <a:off x="258762" y="379642"/>
            <a:ext cx="700654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chemeClr val="bg1"/>
                </a:solidFill>
                <a:latin typeface="Helvetica" panose="020B0604020202020204" pitchFamily="34" charset="0"/>
                <a:ea typeface="Cambria" panose="02040503050406030204" pitchFamily="18" charset="0"/>
                <a:cs typeface="Helvetica" panose="020B0604020202020204" pitchFamily="34" charset="0"/>
              </a:rPr>
              <a:t>Healthy Sample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1385D6-B04A-F938-2400-7D20409F75F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1823" b="9245"/>
          <a:stretch/>
        </p:blipFill>
        <p:spPr>
          <a:xfrm>
            <a:off x="1435775" y="1140582"/>
            <a:ext cx="9650023" cy="5427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4900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A634E9D-25FF-59E8-D01B-2CEC5D33C4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C3B12DC-49F7-AC95-61B5-A2E5A1041D36}"/>
              </a:ext>
            </a:extLst>
          </p:cNvPr>
          <p:cNvSpPr/>
          <p:nvPr/>
        </p:nvSpPr>
        <p:spPr>
          <a:xfrm>
            <a:off x="0" y="290286"/>
            <a:ext cx="6590393" cy="609600"/>
          </a:xfrm>
          <a:prstGeom prst="rect">
            <a:avLst/>
          </a:prstGeom>
          <a:solidFill>
            <a:srgbClr val="9E1B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ight Triangle 6">
            <a:extLst>
              <a:ext uri="{FF2B5EF4-FFF2-40B4-BE49-F238E27FC236}">
                <a16:creationId xmlns:a16="http://schemas.microsoft.com/office/drawing/2014/main" id="{4FF1E079-43FA-2D11-8CD4-71F3ED3C0141}"/>
              </a:ext>
            </a:extLst>
          </p:cNvPr>
          <p:cNvSpPr/>
          <p:nvPr/>
        </p:nvSpPr>
        <p:spPr>
          <a:xfrm>
            <a:off x="6590393" y="290286"/>
            <a:ext cx="674914" cy="609600"/>
          </a:xfrm>
          <a:prstGeom prst="rtTriangle">
            <a:avLst/>
          </a:prstGeom>
          <a:solidFill>
            <a:srgbClr val="9E1B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1198AF-074D-B138-FBAD-7B109839603E}"/>
              </a:ext>
            </a:extLst>
          </p:cNvPr>
          <p:cNvSpPr txBox="1"/>
          <p:nvPr/>
        </p:nvSpPr>
        <p:spPr>
          <a:xfrm>
            <a:off x="258762" y="379642"/>
            <a:ext cx="608761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chemeClr val="bg1"/>
                </a:solidFill>
                <a:latin typeface="Helvetica" panose="020B0604020202020204" pitchFamily="34" charset="0"/>
                <a:ea typeface="Cambria" panose="02040503050406030204" pitchFamily="18" charset="0"/>
                <a:cs typeface="Helvetica" panose="020B0604020202020204" pitchFamily="34" charset="0"/>
              </a:rPr>
              <a:t>What are Solder Voids?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FC3403-B0A9-F9EA-070C-061B2DE28752}"/>
              </a:ext>
            </a:extLst>
          </p:cNvPr>
          <p:cNvSpPr txBox="1"/>
          <p:nvPr/>
        </p:nvSpPr>
        <p:spPr>
          <a:xfrm>
            <a:off x="7570219" y="5976695"/>
            <a:ext cx="23863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X-ray image of solder voids underneath a power diode.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2E2471-B46F-BEB7-2C98-A69194E2F271}"/>
              </a:ext>
            </a:extLst>
          </p:cNvPr>
          <p:cNvSpPr txBox="1"/>
          <p:nvPr/>
        </p:nvSpPr>
        <p:spPr>
          <a:xfrm>
            <a:off x="1189463" y="1268197"/>
            <a:ext cx="3233854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Solder voids </a:t>
            </a:r>
            <a:r>
              <a:rPr lang="en-US" dirty="0"/>
              <a:t>are small pockets that form in the solder during reflow.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Primarily caused by outgassing of organic compounds in the solder flux, but poor wetting also contributes.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Commonly measured as a “void percentage”, which is the ratio of voided solder area to total area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Can be reduced using vacuum solder machines or other methods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9" name="Picture 8" descr="A black rectangular object with white dots&#10;&#10;AI-generated content may be incorrect.">
            <a:extLst>
              <a:ext uri="{FF2B5EF4-FFF2-40B4-BE49-F238E27FC236}">
                <a16:creationId xmlns:a16="http://schemas.microsoft.com/office/drawing/2014/main" id="{74B87417-18BA-78A5-ED07-7AF3C3DCA2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83" r="8251"/>
          <a:stretch>
            <a:fillRect/>
          </a:stretch>
        </p:blipFill>
        <p:spPr>
          <a:xfrm>
            <a:off x="6629029" y="1178988"/>
            <a:ext cx="4268688" cy="4682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939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0BB895-5765-5949-577C-141F17B6FF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674A534-EEB8-2998-22D8-87DC29E0E304}"/>
              </a:ext>
            </a:extLst>
          </p:cNvPr>
          <p:cNvSpPr/>
          <p:nvPr/>
        </p:nvSpPr>
        <p:spPr>
          <a:xfrm>
            <a:off x="0" y="290286"/>
            <a:ext cx="6590393" cy="609600"/>
          </a:xfrm>
          <a:prstGeom prst="rect">
            <a:avLst/>
          </a:prstGeom>
          <a:solidFill>
            <a:srgbClr val="9E1B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ight Triangle 2">
            <a:extLst>
              <a:ext uri="{FF2B5EF4-FFF2-40B4-BE49-F238E27FC236}">
                <a16:creationId xmlns:a16="http://schemas.microsoft.com/office/drawing/2014/main" id="{DF6470D3-FDA2-8E71-8FBC-81BF73AE9C48}"/>
              </a:ext>
            </a:extLst>
          </p:cNvPr>
          <p:cNvSpPr/>
          <p:nvPr/>
        </p:nvSpPr>
        <p:spPr>
          <a:xfrm>
            <a:off x="6590393" y="290286"/>
            <a:ext cx="674914" cy="609600"/>
          </a:xfrm>
          <a:prstGeom prst="rtTriangle">
            <a:avLst/>
          </a:prstGeom>
          <a:solidFill>
            <a:srgbClr val="9E1B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1BDE99-750D-4C44-FA3A-B36B0CD3CBD8}"/>
              </a:ext>
            </a:extLst>
          </p:cNvPr>
          <p:cNvSpPr txBox="1"/>
          <p:nvPr/>
        </p:nvSpPr>
        <p:spPr>
          <a:xfrm>
            <a:off x="258762" y="379642"/>
            <a:ext cx="700654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chemeClr val="bg1"/>
                </a:solidFill>
                <a:latin typeface="Helvetica" panose="020B0604020202020204" pitchFamily="34" charset="0"/>
                <a:ea typeface="Cambria" panose="02040503050406030204" pitchFamily="18" charset="0"/>
                <a:cs typeface="Helvetica" panose="020B0604020202020204" pitchFamily="34" charset="0"/>
              </a:rPr>
              <a:t>Cycled Sample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1F793E-4A5A-D7FE-FEC4-B063E1AE3F0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414" b="18653"/>
          <a:stretch/>
        </p:blipFill>
        <p:spPr>
          <a:xfrm>
            <a:off x="1326994" y="1078158"/>
            <a:ext cx="9538011" cy="5364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3296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06FC780-89B4-2C72-DD97-A5B3F8DD3F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5" name="Rectangle 12304">
            <a:extLst>
              <a:ext uri="{FF2B5EF4-FFF2-40B4-BE49-F238E27FC236}">
                <a16:creationId xmlns:a16="http://schemas.microsoft.com/office/drawing/2014/main" id="{628A5E6C-1E80-180D-C644-48CEAD932F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F641CF-0AB7-A3AC-B03E-22558DFDEE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02" y="1563129"/>
            <a:ext cx="5229280" cy="37317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0E7D7A8-52A0-4F79-B8E5-4403E606B8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3000" contrast="-1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15513" y="228599"/>
            <a:ext cx="4493432" cy="3200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CCA84AC-CB13-4EC8-9C8C-36E7C6AB57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15513" y="3543301"/>
            <a:ext cx="4493426" cy="3200396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597A6FB-0ABD-87FE-BEC3-41E4F1EFDF8E}"/>
              </a:ext>
            </a:extLst>
          </p:cNvPr>
          <p:cNvCxnSpPr/>
          <p:nvPr/>
        </p:nvCxnSpPr>
        <p:spPr>
          <a:xfrm flipV="1">
            <a:off x="5544386" y="1918010"/>
            <a:ext cx="860874" cy="80288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C4888AB-EE74-BF58-6B8D-77ED89D41676}"/>
              </a:ext>
            </a:extLst>
          </p:cNvPr>
          <p:cNvCxnSpPr>
            <a:cxnSpLocks/>
          </p:cNvCxnSpPr>
          <p:nvPr/>
        </p:nvCxnSpPr>
        <p:spPr>
          <a:xfrm>
            <a:off x="5544386" y="3314699"/>
            <a:ext cx="816270" cy="73988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4DE71373-ACBA-1880-DDA1-42AA13ED8FEA}"/>
              </a:ext>
            </a:extLst>
          </p:cNvPr>
          <p:cNvSpPr/>
          <p:nvPr/>
        </p:nvSpPr>
        <p:spPr>
          <a:xfrm>
            <a:off x="1" y="290286"/>
            <a:ext cx="4224082" cy="609600"/>
          </a:xfrm>
          <a:prstGeom prst="rect">
            <a:avLst/>
          </a:prstGeom>
          <a:solidFill>
            <a:srgbClr val="9E1B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Triangle 12">
            <a:extLst>
              <a:ext uri="{FF2B5EF4-FFF2-40B4-BE49-F238E27FC236}">
                <a16:creationId xmlns:a16="http://schemas.microsoft.com/office/drawing/2014/main" id="{7F3168C6-77A5-A9C1-91B4-DA0A0B4F439E}"/>
              </a:ext>
            </a:extLst>
          </p:cNvPr>
          <p:cNvSpPr/>
          <p:nvPr/>
        </p:nvSpPr>
        <p:spPr>
          <a:xfrm>
            <a:off x="4224083" y="290286"/>
            <a:ext cx="674914" cy="609600"/>
          </a:xfrm>
          <a:prstGeom prst="rtTriangle">
            <a:avLst/>
          </a:prstGeom>
          <a:solidFill>
            <a:srgbClr val="9E1B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544C4C7-C3CA-DA22-BCF9-E8009A7A987E}"/>
              </a:ext>
            </a:extLst>
          </p:cNvPr>
          <p:cNvSpPr txBox="1"/>
          <p:nvPr/>
        </p:nvSpPr>
        <p:spPr>
          <a:xfrm>
            <a:off x="258762" y="379642"/>
            <a:ext cx="700654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chemeClr val="bg1"/>
                </a:solidFill>
                <a:latin typeface="Helvetica" panose="020B0604020202020204" pitchFamily="34" charset="0"/>
                <a:ea typeface="Cambria" panose="02040503050406030204" pitchFamily="18" charset="0"/>
                <a:cs typeface="Helvetica" panose="020B0604020202020204" pitchFamily="34" charset="0"/>
              </a:rPr>
              <a:t>Cycled Sample</a:t>
            </a:r>
          </a:p>
        </p:txBody>
      </p:sp>
    </p:spTree>
    <p:extLst>
      <p:ext uri="{BB962C8B-B14F-4D97-AF65-F5344CB8AC3E}">
        <p14:creationId xmlns:p14="http://schemas.microsoft.com/office/powerpoint/2010/main" val="39361530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D40BFBE-D9F0-B0F3-C0D3-0A3756992E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5" name="Rectangle 12304">
            <a:extLst>
              <a:ext uri="{FF2B5EF4-FFF2-40B4-BE49-F238E27FC236}">
                <a16:creationId xmlns:a16="http://schemas.microsoft.com/office/drawing/2014/main" id="{075791EF-C3F8-6098-3076-B56A77EB2A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C794C5C-E4E2-3F2D-E36C-17EC80108296}"/>
              </a:ext>
            </a:extLst>
          </p:cNvPr>
          <p:cNvSpPr/>
          <p:nvPr/>
        </p:nvSpPr>
        <p:spPr>
          <a:xfrm>
            <a:off x="1" y="290286"/>
            <a:ext cx="4224082" cy="609600"/>
          </a:xfrm>
          <a:prstGeom prst="rect">
            <a:avLst/>
          </a:prstGeom>
          <a:solidFill>
            <a:srgbClr val="9E1B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Triangle 12">
            <a:extLst>
              <a:ext uri="{FF2B5EF4-FFF2-40B4-BE49-F238E27FC236}">
                <a16:creationId xmlns:a16="http://schemas.microsoft.com/office/drawing/2014/main" id="{3F8E421F-036C-F073-ADCE-354461164B40}"/>
              </a:ext>
            </a:extLst>
          </p:cNvPr>
          <p:cNvSpPr/>
          <p:nvPr/>
        </p:nvSpPr>
        <p:spPr>
          <a:xfrm>
            <a:off x="4224083" y="290286"/>
            <a:ext cx="674914" cy="609600"/>
          </a:xfrm>
          <a:prstGeom prst="rtTriangle">
            <a:avLst/>
          </a:prstGeom>
          <a:solidFill>
            <a:srgbClr val="9E1B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8C018E2-CAF5-6338-8B8D-9B0A7157184B}"/>
              </a:ext>
            </a:extLst>
          </p:cNvPr>
          <p:cNvSpPr txBox="1"/>
          <p:nvPr/>
        </p:nvSpPr>
        <p:spPr>
          <a:xfrm>
            <a:off x="258762" y="379642"/>
            <a:ext cx="700654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chemeClr val="bg1"/>
                </a:solidFill>
                <a:latin typeface="Helvetica" panose="020B0604020202020204" pitchFamily="34" charset="0"/>
                <a:ea typeface="Cambria" panose="02040503050406030204" pitchFamily="18" charset="0"/>
                <a:cs typeface="Helvetica" panose="020B0604020202020204" pitchFamily="34" charset="0"/>
              </a:rPr>
              <a:t>Cycled Sample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CCA84AC-CB13-4EC8-9C8C-36E7C6AB57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3299" y="1190171"/>
            <a:ext cx="7061106" cy="5029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7119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12B421A-B95A-0F38-D277-7CF7D3B98D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5" name="Rectangle 12304">
            <a:extLst>
              <a:ext uri="{FF2B5EF4-FFF2-40B4-BE49-F238E27FC236}">
                <a16:creationId xmlns:a16="http://schemas.microsoft.com/office/drawing/2014/main" id="{494F5E01-6F99-105C-33C7-059B5367DF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2" name="Picture 11" descr="A close-up of white dots&#10;&#10;AI-generated content may be incorrect.">
            <a:extLst>
              <a:ext uri="{FF2B5EF4-FFF2-40B4-BE49-F238E27FC236}">
                <a16:creationId xmlns:a16="http://schemas.microsoft.com/office/drawing/2014/main" id="{D4790539-00EB-D146-8592-4AFB7548AF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5640" y="1547789"/>
            <a:ext cx="4039161" cy="50739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C8547C4-9A8D-A2BD-14BC-60527620BA42}"/>
              </a:ext>
            </a:extLst>
          </p:cNvPr>
          <p:cNvSpPr/>
          <p:nvPr/>
        </p:nvSpPr>
        <p:spPr>
          <a:xfrm>
            <a:off x="0" y="290286"/>
            <a:ext cx="6590393" cy="609600"/>
          </a:xfrm>
          <a:prstGeom prst="rect">
            <a:avLst/>
          </a:prstGeom>
          <a:solidFill>
            <a:srgbClr val="9E1B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Triangle 13">
            <a:extLst>
              <a:ext uri="{FF2B5EF4-FFF2-40B4-BE49-F238E27FC236}">
                <a16:creationId xmlns:a16="http://schemas.microsoft.com/office/drawing/2014/main" id="{30BC603B-9623-0C4C-EF16-00F3C16E1A58}"/>
              </a:ext>
            </a:extLst>
          </p:cNvPr>
          <p:cNvSpPr/>
          <p:nvPr/>
        </p:nvSpPr>
        <p:spPr>
          <a:xfrm>
            <a:off x="6590393" y="290286"/>
            <a:ext cx="674914" cy="609600"/>
          </a:xfrm>
          <a:prstGeom prst="rtTriangle">
            <a:avLst/>
          </a:prstGeom>
          <a:solidFill>
            <a:srgbClr val="9E1B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7120A07-8CDA-4A7B-5444-09FEAE912137}"/>
              </a:ext>
            </a:extLst>
          </p:cNvPr>
          <p:cNvSpPr txBox="1"/>
          <p:nvPr/>
        </p:nvSpPr>
        <p:spPr>
          <a:xfrm>
            <a:off x="258762" y="379642"/>
            <a:ext cx="700654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chemeClr val="bg1"/>
                </a:solidFill>
                <a:latin typeface="Helvetica" panose="020B0604020202020204" pitchFamily="34" charset="0"/>
                <a:ea typeface="Cambria" panose="02040503050406030204" pitchFamily="18" charset="0"/>
                <a:cs typeface="Helvetica" panose="020B0604020202020204" pitchFamily="34" charset="0"/>
              </a:rPr>
              <a:t>X-ray Images</a:t>
            </a:r>
          </a:p>
        </p:txBody>
      </p:sp>
      <p:pic>
        <p:nvPicPr>
          <p:cNvPr id="17" name="Picture 16" descr="A close-up of a greyscale image&#10;&#10;AI-generated content may be incorrect.">
            <a:extLst>
              <a:ext uri="{FF2B5EF4-FFF2-40B4-BE49-F238E27FC236}">
                <a16:creationId xmlns:a16="http://schemas.microsoft.com/office/drawing/2014/main" id="{3F7B832B-9D79-5EE3-2741-83F5E1B8B2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7851" y="1547789"/>
            <a:ext cx="3971436" cy="502713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A34E768-9123-A299-0F48-9B156425FE98}"/>
              </a:ext>
            </a:extLst>
          </p:cNvPr>
          <p:cNvSpPr txBox="1"/>
          <p:nvPr/>
        </p:nvSpPr>
        <p:spPr>
          <a:xfrm>
            <a:off x="317592" y="1034491"/>
            <a:ext cx="609525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Helvetica" panose="020B0604020202020204" pitchFamily="34" charset="0"/>
                <a:cs typeface="Helvetica" panose="020B0604020202020204" pitchFamily="34" charset="0"/>
              </a:rPr>
              <a:t>Before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C68BA80-A649-5C71-4E8C-93509DE45B58}"/>
              </a:ext>
            </a:extLst>
          </p:cNvPr>
          <p:cNvSpPr txBox="1"/>
          <p:nvPr/>
        </p:nvSpPr>
        <p:spPr>
          <a:xfrm>
            <a:off x="5865941" y="1034491"/>
            <a:ext cx="609525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Helvetica" panose="020B0604020202020204" pitchFamily="34" charset="0"/>
                <a:cs typeface="Helvetica" panose="020B0604020202020204" pitchFamily="34" charset="0"/>
              </a:rPr>
              <a:t>After</a:t>
            </a:r>
          </a:p>
        </p:txBody>
      </p:sp>
    </p:spTree>
    <p:extLst>
      <p:ext uri="{BB962C8B-B14F-4D97-AF65-F5344CB8AC3E}">
        <p14:creationId xmlns:p14="http://schemas.microsoft.com/office/powerpoint/2010/main" val="9099878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6D39C37-12C0-1643-FAAD-1909ABC9F8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5" name="Rectangle 12304">
            <a:extLst>
              <a:ext uri="{FF2B5EF4-FFF2-40B4-BE49-F238E27FC236}">
                <a16:creationId xmlns:a16="http://schemas.microsoft.com/office/drawing/2014/main" id="{E15CE8D7-2D5F-AC32-5EB6-1A227EA1C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81DEB84-C96A-46BF-8BC2-8C00D508148A}"/>
              </a:ext>
            </a:extLst>
          </p:cNvPr>
          <p:cNvSpPr/>
          <p:nvPr/>
        </p:nvSpPr>
        <p:spPr>
          <a:xfrm>
            <a:off x="0" y="290286"/>
            <a:ext cx="6590393" cy="609600"/>
          </a:xfrm>
          <a:prstGeom prst="rect">
            <a:avLst/>
          </a:prstGeom>
          <a:solidFill>
            <a:srgbClr val="9E1B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Triangle 13">
            <a:extLst>
              <a:ext uri="{FF2B5EF4-FFF2-40B4-BE49-F238E27FC236}">
                <a16:creationId xmlns:a16="http://schemas.microsoft.com/office/drawing/2014/main" id="{86FB530A-3C20-F5E2-3248-3673A6200B36}"/>
              </a:ext>
            </a:extLst>
          </p:cNvPr>
          <p:cNvSpPr/>
          <p:nvPr/>
        </p:nvSpPr>
        <p:spPr>
          <a:xfrm>
            <a:off x="6590393" y="290286"/>
            <a:ext cx="674914" cy="609600"/>
          </a:xfrm>
          <a:prstGeom prst="rtTriangle">
            <a:avLst/>
          </a:prstGeom>
          <a:solidFill>
            <a:srgbClr val="9E1B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67641BB-00A3-FF17-0410-81740972842D}"/>
              </a:ext>
            </a:extLst>
          </p:cNvPr>
          <p:cNvSpPr txBox="1"/>
          <p:nvPr/>
        </p:nvSpPr>
        <p:spPr>
          <a:xfrm>
            <a:off x="258762" y="379642"/>
            <a:ext cx="700654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chemeClr val="bg1"/>
                </a:solidFill>
                <a:latin typeface="Helvetica" panose="020B0604020202020204" pitchFamily="34" charset="0"/>
                <a:ea typeface="Cambria" panose="02040503050406030204" pitchFamily="18" charset="0"/>
                <a:cs typeface="Helvetica" panose="020B0604020202020204" pitchFamily="34" charset="0"/>
              </a:rPr>
              <a:t>Finite-Element Stress Simulation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8C1345B-2184-C7BF-D897-A30564ACBB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178" y="1483868"/>
            <a:ext cx="2431791" cy="271419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403C9F6-EE15-5A00-5FFB-D11FAD44CD84}"/>
              </a:ext>
            </a:extLst>
          </p:cNvPr>
          <p:cNvSpPr txBox="1"/>
          <p:nvPr/>
        </p:nvSpPr>
        <p:spPr>
          <a:xfrm>
            <a:off x="434715" y="4376289"/>
            <a:ext cx="25632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Solder Layer Von Mieses Stress (20% void, 24A, steady-state)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9DD209-1593-4093-B64A-5E5F2D3393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0853" y="1483868"/>
            <a:ext cx="2409657" cy="271419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A9D9BBC-7C8F-4035-FBA8-9193751CE383}"/>
              </a:ext>
            </a:extLst>
          </p:cNvPr>
          <p:cNvSpPr txBox="1"/>
          <p:nvPr/>
        </p:nvSpPr>
        <p:spPr>
          <a:xfrm>
            <a:off x="3394054" y="4376289"/>
            <a:ext cx="25632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Solder Layer Von Mieses Stress (0% void, 24A, steady-state)</a:t>
            </a: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1F7D54E2-D3FA-EBA8-70DA-CCEB409310A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12601556"/>
              </p:ext>
            </p:extLst>
          </p:nvPr>
        </p:nvGraphicFramePr>
        <p:xfrm>
          <a:off x="6927850" y="1394658"/>
          <a:ext cx="4522935" cy="329964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D6A7D415-1C99-2111-1120-189AAD352055}"/>
              </a:ext>
            </a:extLst>
          </p:cNvPr>
          <p:cNvSpPr txBox="1"/>
          <p:nvPr/>
        </p:nvSpPr>
        <p:spPr>
          <a:xfrm>
            <a:off x="7920998" y="4856346"/>
            <a:ext cx="3304107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Stress model did not include aging effects, a more accurate model for solder is Anand’s Visco-plastic model</a:t>
            </a:r>
          </a:p>
        </p:txBody>
      </p:sp>
    </p:spTree>
    <p:extLst>
      <p:ext uri="{BB962C8B-B14F-4D97-AF65-F5344CB8AC3E}">
        <p14:creationId xmlns:p14="http://schemas.microsoft.com/office/powerpoint/2010/main" val="12519381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464A85-CF5A-C22A-245D-E6ADA2D46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0A61EF8-0B86-0A9F-A20A-F8C3911F414C}"/>
              </a:ext>
            </a:extLst>
          </p:cNvPr>
          <p:cNvSpPr/>
          <p:nvPr/>
        </p:nvSpPr>
        <p:spPr>
          <a:xfrm>
            <a:off x="0" y="1"/>
            <a:ext cx="12192000" cy="2952842"/>
          </a:xfrm>
          <a:prstGeom prst="rect">
            <a:avLst/>
          </a:prstGeom>
          <a:solidFill>
            <a:srgbClr val="9E1B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15430EB-9572-83DE-0AD9-5A8175F95814}"/>
              </a:ext>
            </a:extLst>
          </p:cNvPr>
          <p:cNvSpPr txBox="1"/>
          <p:nvPr/>
        </p:nvSpPr>
        <p:spPr>
          <a:xfrm>
            <a:off x="1651774" y="691592"/>
            <a:ext cx="8888451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  <a:latin typeface="Helvetica" panose="020B0604020202020204" pitchFamily="34" charset="0"/>
                <a:ea typeface="Cambria" panose="02040503050406030204" pitchFamily="18" charset="0"/>
                <a:cs typeface="Helvetica" panose="020B0604020202020204" pitchFamily="34" charset="0"/>
              </a:rPr>
              <a:t>Part 4: </a:t>
            </a:r>
          </a:p>
          <a:p>
            <a:pPr algn="ctr"/>
            <a:r>
              <a:rPr lang="en-US" sz="4800" b="1" dirty="0">
                <a:solidFill>
                  <a:schemeClr val="bg1"/>
                </a:solidFill>
                <a:latin typeface="Helvetica" panose="020B0604020202020204" pitchFamily="34" charset="0"/>
                <a:ea typeface="Cambria" panose="02040503050406030204" pitchFamily="18" charset="0"/>
                <a:cs typeface="Helvetica" panose="020B0604020202020204" pitchFamily="34" charset="0"/>
              </a:rPr>
              <a:t>Discussion and Conclusions</a:t>
            </a:r>
          </a:p>
        </p:txBody>
      </p:sp>
      <p:pic>
        <p:nvPicPr>
          <p:cNvPr id="13314" name="Picture 2" descr="Conclusion - Free files and folders icons">
            <a:extLst>
              <a:ext uri="{FF2B5EF4-FFF2-40B4-BE49-F238E27FC236}">
                <a16:creationId xmlns:a16="http://schemas.microsoft.com/office/drawing/2014/main" id="{4E92CEA1-ACF0-97FB-2438-7664BE89E1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9578" y="3429000"/>
            <a:ext cx="2952842" cy="2952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83392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6B4C3C-908C-7381-D67A-95AC953B59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0515639-B8AE-937A-DD3E-E9DCDEE00537}"/>
              </a:ext>
            </a:extLst>
          </p:cNvPr>
          <p:cNvSpPr/>
          <p:nvPr/>
        </p:nvSpPr>
        <p:spPr>
          <a:xfrm>
            <a:off x="1668223" y="1695679"/>
            <a:ext cx="3338228" cy="265329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A506CDA-5352-421C-C65C-494C7F20D279}"/>
              </a:ext>
            </a:extLst>
          </p:cNvPr>
          <p:cNvSpPr/>
          <p:nvPr/>
        </p:nvSpPr>
        <p:spPr>
          <a:xfrm>
            <a:off x="4170340" y="5150828"/>
            <a:ext cx="3776236" cy="1276539"/>
          </a:xfrm>
          <a:prstGeom prst="rect">
            <a:avLst/>
          </a:prstGeom>
          <a:solidFill>
            <a:srgbClr val="9E1B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15AFECB-DFDF-211B-1CDE-799314D5560F}"/>
              </a:ext>
            </a:extLst>
          </p:cNvPr>
          <p:cNvSpPr/>
          <p:nvPr/>
        </p:nvSpPr>
        <p:spPr>
          <a:xfrm>
            <a:off x="0" y="290286"/>
            <a:ext cx="6590393" cy="609600"/>
          </a:xfrm>
          <a:prstGeom prst="rect">
            <a:avLst/>
          </a:prstGeom>
          <a:solidFill>
            <a:srgbClr val="9E1B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ight Triangle 2">
            <a:extLst>
              <a:ext uri="{FF2B5EF4-FFF2-40B4-BE49-F238E27FC236}">
                <a16:creationId xmlns:a16="http://schemas.microsoft.com/office/drawing/2014/main" id="{E11C70C7-2081-1D98-EB43-48762CA0ABBC}"/>
              </a:ext>
            </a:extLst>
          </p:cNvPr>
          <p:cNvSpPr/>
          <p:nvPr/>
        </p:nvSpPr>
        <p:spPr>
          <a:xfrm>
            <a:off x="6590393" y="290286"/>
            <a:ext cx="674914" cy="609600"/>
          </a:xfrm>
          <a:prstGeom prst="rtTriangle">
            <a:avLst/>
          </a:prstGeom>
          <a:solidFill>
            <a:srgbClr val="9E1B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65E01F-FD40-701B-2D46-385D03E0FABD}"/>
              </a:ext>
            </a:extLst>
          </p:cNvPr>
          <p:cNvSpPr txBox="1"/>
          <p:nvPr/>
        </p:nvSpPr>
        <p:spPr>
          <a:xfrm>
            <a:off x="258762" y="379642"/>
            <a:ext cx="700654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chemeClr val="bg1"/>
                </a:solidFill>
                <a:latin typeface="Helvetica" panose="020B0604020202020204" pitchFamily="34" charset="0"/>
                <a:ea typeface="Cambria" panose="02040503050406030204" pitchFamily="18" charset="0"/>
                <a:cs typeface="Helvetica" panose="020B0604020202020204" pitchFamily="34" charset="0"/>
              </a:rPr>
              <a:t>Review of Time Constant Technique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558786-2807-0394-E38E-A73A5E78141E}"/>
              </a:ext>
            </a:extLst>
          </p:cNvPr>
          <p:cNvSpPr txBox="1"/>
          <p:nvPr/>
        </p:nvSpPr>
        <p:spPr>
          <a:xfrm>
            <a:off x="2186069" y="1231223"/>
            <a:ext cx="2343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Good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7B4BEA-AE16-AFA3-D341-DE7E74C43E6B}"/>
              </a:ext>
            </a:extLst>
          </p:cNvPr>
          <p:cNvSpPr txBox="1"/>
          <p:nvPr/>
        </p:nvSpPr>
        <p:spPr>
          <a:xfrm>
            <a:off x="7188529" y="1295316"/>
            <a:ext cx="2343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Bad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67986F-0775-968E-5AFD-692C0C1E2178}"/>
              </a:ext>
            </a:extLst>
          </p:cNvPr>
          <p:cNvSpPr txBox="1"/>
          <p:nvPr/>
        </p:nvSpPr>
        <p:spPr>
          <a:xfrm>
            <a:off x="1865812" y="1880538"/>
            <a:ext cx="298366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Provides a consistent sampling time through the peak locations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Time constant matches well with times in which the thermal impedance is most related to solder layer 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16B7B79-CC64-3D2D-1349-A691CFB2FB6E}"/>
              </a:ext>
            </a:extLst>
          </p:cNvPr>
          <p:cNvSpPr txBox="1"/>
          <p:nvPr/>
        </p:nvSpPr>
        <p:spPr>
          <a:xfrm>
            <a:off x="6847965" y="1904224"/>
            <a:ext cx="342007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Implicitly uses a 1-D assumption of heat flow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Uses the foster network interpretation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DA64FBC-D420-0AFA-0D2A-4194923B41B5}"/>
              </a:ext>
            </a:extLst>
          </p:cNvPr>
          <p:cNvSpPr txBox="1"/>
          <p:nvPr/>
        </p:nvSpPr>
        <p:spPr>
          <a:xfrm>
            <a:off x="4930622" y="4775436"/>
            <a:ext cx="2343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Future Idea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F71FC1C-965B-A62F-9643-121579B69494}"/>
              </a:ext>
            </a:extLst>
          </p:cNvPr>
          <p:cNvSpPr txBox="1"/>
          <p:nvPr/>
        </p:nvSpPr>
        <p:spPr>
          <a:xfrm>
            <a:off x="4170340" y="5144768"/>
            <a:ext cx="377623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Use 3-D differential equations to develop a timing method which accounts for heat spreading (not Foster or </a:t>
            </a:r>
            <a:r>
              <a:rPr lang="en-US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Cauer</a:t>
            </a:r>
            <a:r>
              <a:rPr lang="en-US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3658B4B-A8CD-9CDB-2E78-466E7B234204}"/>
              </a:ext>
            </a:extLst>
          </p:cNvPr>
          <p:cNvSpPr/>
          <p:nvPr/>
        </p:nvSpPr>
        <p:spPr>
          <a:xfrm>
            <a:off x="6690990" y="1719365"/>
            <a:ext cx="3338228" cy="155351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5056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FCDF6B55-6F28-9394-690A-244C55F8EAA4}"/>
              </a:ext>
            </a:extLst>
          </p:cNvPr>
          <p:cNvSpPr/>
          <p:nvPr/>
        </p:nvSpPr>
        <p:spPr>
          <a:xfrm>
            <a:off x="1934854" y="5343664"/>
            <a:ext cx="8676646" cy="1097280"/>
          </a:xfrm>
          <a:prstGeom prst="rect">
            <a:avLst/>
          </a:prstGeom>
          <a:solidFill>
            <a:srgbClr val="9E1B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9CBC6BA-2D92-8E8E-03E6-9FFA5B4D1439}"/>
              </a:ext>
            </a:extLst>
          </p:cNvPr>
          <p:cNvSpPr/>
          <p:nvPr/>
        </p:nvSpPr>
        <p:spPr>
          <a:xfrm>
            <a:off x="0" y="290286"/>
            <a:ext cx="6590393" cy="609600"/>
          </a:xfrm>
          <a:prstGeom prst="rect">
            <a:avLst/>
          </a:prstGeom>
          <a:solidFill>
            <a:srgbClr val="9E1B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ight Triangle 2">
            <a:extLst>
              <a:ext uri="{FF2B5EF4-FFF2-40B4-BE49-F238E27FC236}">
                <a16:creationId xmlns:a16="http://schemas.microsoft.com/office/drawing/2014/main" id="{74956472-A962-668E-D3EB-34926ECAD514}"/>
              </a:ext>
            </a:extLst>
          </p:cNvPr>
          <p:cNvSpPr/>
          <p:nvPr/>
        </p:nvSpPr>
        <p:spPr>
          <a:xfrm>
            <a:off x="6590393" y="290286"/>
            <a:ext cx="674914" cy="609600"/>
          </a:xfrm>
          <a:prstGeom prst="rtTriangle">
            <a:avLst/>
          </a:prstGeom>
          <a:solidFill>
            <a:srgbClr val="9E1B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19878A-6CBA-F365-1588-20B6B373D51F}"/>
              </a:ext>
            </a:extLst>
          </p:cNvPr>
          <p:cNvSpPr txBox="1"/>
          <p:nvPr/>
        </p:nvSpPr>
        <p:spPr>
          <a:xfrm>
            <a:off x="258762" y="379642"/>
            <a:ext cx="700654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chemeClr val="bg1"/>
                </a:solidFill>
                <a:latin typeface="Helvetica" panose="020B0604020202020204" pitchFamily="34" charset="0"/>
                <a:ea typeface="Cambria" panose="02040503050406030204" pitchFamily="18" charset="0"/>
                <a:cs typeface="Helvetica" panose="020B0604020202020204" pitchFamily="34" charset="0"/>
              </a:rPr>
              <a:t>Void Impact on </a:t>
            </a:r>
            <a:r>
              <a:rPr lang="en-US" sz="2200" b="1" dirty="0" err="1">
                <a:solidFill>
                  <a:schemeClr val="bg1"/>
                </a:solidFill>
                <a:latin typeface="Helvetica" panose="020B0604020202020204" pitchFamily="34" charset="0"/>
                <a:ea typeface="Cambria" panose="02040503050406030204" pitchFamily="18" charset="0"/>
                <a:cs typeface="Helvetica" panose="020B0604020202020204" pitchFamily="34" charset="0"/>
              </a:rPr>
              <a:t>Zth</a:t>
            </a:r>
            <a:endParaRPr lang="en-US" sz="2200" b="1" dirty="0">
              <a:solidFill>
                <a:schemeClr val="bg1"/>
              </a:solidFill>
              <a:latin typeface="Helvetica" panose="020B0604020202020204" pitchFamily="34" charset="0"/>
              <a:ea typeface="Cambria" panose="02040503050406030204" pitchFamily="18" charset="0"/>
              <a:cs typeface="Helvetica" panose="020B0604020202020204" pitchFamily="34" charset="0"/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634326AA-69CD-4D1E-9304-1939BB2912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93" y="1084347"/>
            <a:ext cx="4855805" cy="3640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06FFF252-F37F-62A7-69C7-FF83F1081E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7850" y="1118786"/>
            <a:ext cx="4771980" cy="35717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58" name="Picture 2" descr="Double arrow icon ...">
            <a:extLst>
              <a:ext uri="{FF2B5EF4-FFF2-40B4-BE49-F238E27FC236}">
                <a16:creationId xmlns:a16="http://schemas.microsoft.com/office/drawing/2014/main" id="{055B42A7-92F1-3F0D-FA04-F1DCBF5EDE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5386" y="2243439"/>
            <a:ext cx="1322464" cy="1322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8996CE4-C579-E9B3-F2E9-337F9CC3B603}"/>
              </a:ext>
            </a:extLst>
          </p:cNvPr>
          <p:cNvSpPr txBox="1"/>
          <p:nvPr/>
        </p:nvSpPr>
        <p:spPr>
          <a:xfrm>
            <a:off x="6059598" y="2154082"/>
            <a:ext cx="47169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/>
              <a:t>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E9523C4-F385-A744-1736-61BCA21D5EBF}"/>
              </a:ext>
            </a:extLst>
          </p:cNvPr>
          <p:cNvSpPr txBox="1"/>
          <p:nvPr/>
        </p:nvSpPr>
        <p:spPr>
          <a:xfrm>
            <a:off x="1934854" y="5434149"/>
            <a:ext cx="872118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While voids definitely have an effect on thermal impedance, the total numerical change is relatively minor</a:t>
            </a:r>
            <a:endParaRPr 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47829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BE4FE6-67C6-5C8B-016C-57F03CCBE3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F0F0323-8FCA-4490-ABD7-BC628499AA63}"/>
              </a:ext>
            </a:extLst>
          </p:cNvPr>
          <p:cNvSpPr/>
          <p:nvPr/>
        </p:nvSpPr>
        <p:spPr>
          <a:xfrm>
            <a:off x="725650" y="1993000"/>
            <a:ext cx="3242774" cy="2871997"/>
          </a:xfrm>
          <a:prstGeom prst="rect">
            <a:avLst/>
          </a:prstGeom>
          <a:solidFill>
            <a:srgbClr val="9E1B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A5BEE75-6696-774C-D88A-18CC950FE006}"/>
              </a:ext>
            </a:extLst>
          </p:cNvPr>
          <p:cNvSpPr/>
          <p:nvPr/>
        </p:nvSpPr>
        <p:spPr>
          <a:xfrm>
            <a:off x="0" y="290286"/>
            <a:ext cx="6590393" cy="609600"/>
          </a:xfrm>
          <a:prstGeom prst="rect">
            <a:avLst/>
          </a:prstGeom>
          <a:solidFill>
            <a:srgbClr val="9E1B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ight Triangle 2">
            <a:extLst>
              <a:ext uri="{FF2B5EF4-FFF2-40B4-BE49-F238E27FC236}">
                <a16:creationId xmlns:a16="http://schemas.microsoft.com/office/drawing/2014/main" id="{062A01C7-E95C-42EF-6727-F7AA06994037}"/>
              </a:ext>
            </a:extLst>
          </p:cNvPr>
          <p:cNvSpPr/>
          <p:nvPr/>
        </p:nvSpPr>
        <p:spPr>
          <a:xfrm>
            <a:off x="6590393" y="290286"/>
            <a:ext cx="674914" cy="609600"/>
          </a:xfrm>
          <a:prstGeom prst="rtTriangle">
            <a:avLst/>
          </a:prstGeom>
          <a:solidFill>
            <a:srgbClr val="9E1B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C750D2-0661-593A-82FC-A3DA013B4D6F}"/>
              </a:ext>
            </a:extLst>
          </p:cNvPr>
          <p:cNvSpPr txBox="1"/>
          <p:nvPr/>
        </p:nvSpPr>
        <p:spPr>
          <a:xfrm>
            <a:off x="258762" y="379642"/>
            <a:ext cx="700654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chemeClr val="bg1"/>
                </a:solidFill>
                <a:latin typeface="Helvetica" panose="020B0604020202020204" pitchFamily="34" charset="0"/>
                <a:ea typeface="Cambria" panose="02040503050406030204" pitchFamily="18" charset="0"/>
                <a:cs typeface="Helvetica" panose="020B0604020202020204" pitchFamily="34" charset="0"/>
              </a:rPr>
              <a:t>Power Cycling Overview</a:t>
            </a: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E4616722-D2F5-FDAF-0F7D-74922F10CA1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36901098"/>
              </p:ext>
            </p:extLst>
          </p:nvPr>
        </p:nvGraphicFramePr>
        <p:xfrm>
          <a:off x="5464621" y="1766910"/>
          <a:ext cx="5434613" cy="33241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BCC87DBE-2C3F-07C5-68AD-A446D4F07721}"/>
              </a:ext>
            </a:extLst>
          </p:cNvPr>
          <p:cNvSpPr txBox="1"/>
          <p:nvPr/>
        </p:nvSpPr>
        <p:spPr>
          <a:xfrm>
            <a:off x="1175463" y="2551836"/>
            <a:ext cx="234314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Voids had a much greater impact on power cycling, where an increase of 15% of voids cut the lifetime in half</a:t>
            </a:r>
          </a:p>
        </p:txBody>
      </p:sp>
    </p:spTree>
    <p:extLst>
      <p:ext uri="{BB962C8B-B14F-4D97-AF65-F5344CB8AC3E}">
        <p14:creationId xmlns:p14="http://schemas.microsoft.com/office/powerpoint/2010/main" val="252447842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960715-8BCB-DB75-F2E8-B5CBA2E288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41170BB-E1A3-6E13-8BD4-996B3BDA52BA}"/>
              </a:ext>
            </a:extLst>
          </p:cNvPr>
          <p:cNvSpPr/>
          <p:nvPr/>
        </p:nvSpPr>
        <p:spPr>
          <a:xfrm>
            <a:off x="0" y="290286"/>
            <a:ext cx="6590393" cy="609600"/>
          </a:xfrm>
          <a:prstGeom prst="rect">
            <a:avLst/>
          </a:prstGeom>
          <a:solidFill>
            <a:srgbClr val="9E1B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ight Triangle 2">
            <a:extLst>
              <a:ext uri="{FF2B5EF4-FFF2-40B4-BE49-F238E27FC236}">
                <a16:creationId xmlns:a16="http://schemas.microsoft.com/office/drawing/2014/main" id="{8D4A8179-C67F-D6C7-9278-D56A9A7717C5}"/>
              </a:ext>
            </a:extLst>
          </p:cNvPr>
          <p:cNvSpPr/>
          <p:nvPr/>
        </p:nvSpPr>
        <p:spPr>
          <a:xfrm>
            <a:off x="6590393" y="290286"/>
            <a:ext cx="674914" cy="609600"/>
          </a:xfrm>
          <a:prstGeom prst="rtTriangle">
            <a:avLst/>
          </a:prstGeom>
          <a:solidFill>
            <a:srgbClr val="9E1B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C7510D-26DC-31BD-97EC-0BD5B8FCC076}"/>
              </a:ext>
            </a:extLst>
          </p:cNvPr>
          <p:cNvSpPr txBox="1"/>
          <p:nvPr/>
        </p:nvSpPr>
        <p:spPr>
          <a:xfrm>
            <a:off x="258762" y="379642"/>
            <a:ext cx="700654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chemeClr val="bg1"/>
                </a:solidFill>
                <a:latin typeface="Helvetica" panose="020B0604020202020204" pitchFamily="34" charset="0"/>
                <a:ea typeface="Cambria" panose="02040503050406030204" pitchFamily="18" charset="0"/>
                <a:cs typeface="Helvetica" panose="020B0604020202020204" pitchFamily="34" charset="0"/>
              </a:rPr>
              <a:t>Damage Analysis</a:t>
            </a:r>
          </a:p>
        </p:txBody>
      </p:sp>
      <p:pic>
        <p:nvPicPr>
          <p:cNvPr id="7" name="Picture 6" descr="A close-up of a greyscale image&#10;&#10;AI-generated content may be incorrect.">
            <a:extLst>
              <a:ext uri="{FF2B5EF4-FFF2-40B4-BE49-F238E27FC236}">
                <a16:creationId xmlns:a16="http://schemas.microsoft.com/office/drawing/2014/main" id="{6DE0E5D3-B384-3965-89E3-7DE425C360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8497" y="1173109"/>
            <a:ext cx="3971436" cy="5027134"/>
          </a:xfrm>
          <a:prstGeom prst="rect">
            <a:avLst/>
          </a:prstGeom>
        </p:spPr>
      </p:pic>
      <p:pic>
        <p:nvPicPr>
          <p:cNvPr id="20482" name="Picture 2">
            <a:extLst>
              <a:ext uri="{FF2B5EF4-FFF2-40B4-BE49-F238E27FC236}">
                <a16:creationId xmlns:a16="http://schemas.microsoft.com/office/drawing/2014/main" id="{72761001-7D2E-3E3D-03AE-CDD86CBC0D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2854" y="3540505"/>
            <a:ext cx="3839369" cy="2659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F134A39-AE5D-554E-FEC7-75C6604E76B2}"/>
              </a:ext>
            </a:extLst>
          </p:cNvPr>
          <p:cNvSpPr/>
          <p:nvPr/>
        </p:nvSpPr>
        <p:spPr>
          <a:xfrm>
            <a:off x="2580003" y="1615380"/>
            <a:ext cx="2645069" cy="1223012"/>
          </a:xfrm>
          <a:prstGeom prst="rect">
            <a:avLst/>
          </a:prstGeom>
          <a:solidFill>
            <a:srgbClr val="9E1B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E1111E-0DAE-D98C-632B-8F94C3BBB02C}"/>
              </a:ext>
            </a:extLst>
          </p:cNvPr>
          <p:cNvSpPr txBox="1"/>
          <p:nvPr/>
        </p:nvSpPr>
        <p:spPr>
          <a:xfrm>
            <a:off x="2693869" y="1721852"/>
            <a:ext cx="23431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Voids Appear to facilitate crack formation</a:t>
            </a:r>
          </a:p>
        </p:txBody>
      </p:sp>
    </p:spTree>
    <p:extLst>
      <p:ext uri="{BB962C8B-B14F-4D97-AF65-F5344CB8AC3E}">
        <p14:creationId xmlns:p14="http://schemas.microsoft.com/office/powerpoint/2010/main" val="27365638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F0F6042-0B43-9D93-C572-04DDD2E87555}"/>
              </a:ext>
            </a:extLst>
          </p:cNvPr>
          <p:cNvSpPr/>
          <p:nvPr/>
        </p:nvSpPr>
        <p:spPr>
          <a:xfrm>
            <a:off x="0" y="290286"/>
            <a:ext cx="6590393" cy="609600"/>
          </a:xfrm>
          <a:prstGeom prst="rect">
            <a:avLst/>
          </a:prstGeom>
          <a:solidFill>
            <a:srgbClr val="9E1B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ight Triangle 6">
            <a:extLst>
              <a:ext uri="{FF2B5EF4-FFF2-40B4-BE49-F238E27FC236}">
                <a16:creationId xmlns:a16="http://schemas.microsoft.com/office/drawing/2014/main" id="{A7A06886-CEED-9B60-489F-3A74BF6E43D5}"/>
              </a:ext>
            </a:extLst>
          </p:cNvPr>
          <p:cNvSpPr/>
          <p:nvPr/>
        </p:nvSpPr>
        <p:spPr>
          <a:xfrm>
            <a:off x="6590393" y="290286"/>
            <a:ext cx="674914" cy="609600"/>
          </a:xfrm>
          <a:prstGeom prst="rtTriangle">
            <a:avLst/>
          </a:prstGeom>
          <a:solidFill>
            <a:srgbClr val="9E1B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1F54E9-6AE3-7625-D7AB-5CC827F41A6B}"/>
              </a:ext>
            </a:extLst>
          </p:cNvPr>
          <p:cNvSpPr txBox="1"/>
          <p:nvPr/>
        </p:nvSpPr>
        <p:spPr>
          <a:xfrm>
            <a:off x="258762" y="379642"/>
            <a:ext cx="608761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chemeClr val="bg1"/>
                </a:solidFill>
                <a:latin typeface="Helvetica" panose="020B0604020202020204" pitchFamily="34" charset="0"/>
                <a:ea typeface="Cambria" panose="02040503050406030204" pitchFamily="18" charset="0"/>
                <a:cs typeface="Helvetica" panose="020B0604020202020204" pitchFamily="34" charset="0"/>
              </a:rPr>
              <a:t>Main Problem: Vacuum Soldering = $$$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ECF5A763-0511-24F3-A746-E5A4E2D62903}"/>
                  </a:ext>
                </a:extLst>
              </p14:cNvPr>
              <p14:cNvContentPartPr/>
              <p14:nvPr/>
            </p14:nvContentPartPr>
            <p14:xfrm>
              <a:off x="7268452" y="2870677"/>
              <a:ext cx="856800" cy="127404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ECF5A763-0511-24F3-A746-E5A4E2D62903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205452" y="2808037"/>
                <a:ext cx="982440" cy="139968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C52E3B33-5ED4-26A1-2760-FD4479A26CAE}"/>
              </a:ext>
            </a:extLst>
          </p:cNvPr>
          <p:cNvSpPr txBox="1"/>
          <p:nvPr/>
        </p:nvSpPr>
        <p:spPr>
          <a:xfrm>
            <a:off x="4123809" y="1045448"/>
            <a:ext cx="39443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Applications where vacuum soldering may be unattractive: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E51E1E8-9392-BF37-4C7D-AF722C1B718B}"/>
              </a:ext>
            </a:extLst>
          </p:cNvPr>
          <p:cNvSpPr/>
          <p:nvPr/>
        </p:nvSpPr>
        <p:spPr>
          <a:xfrm>
            <a:off x="1838253" y="5020659"/>
            <a:ext cx="9384639" cy="1270878"/>
          </a:xfrm>
          <a:prstGeom prst="rect">
            <a:avLst/>
          </a:prstGeom>
          <a:solidFill>
            <a:srgbClr val="9E1B3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07FBDC-86F1-2E31-11C4-BC647774EBCF}"/>
              </a:ext>
            </a:extLst>
          </p:cNvPr>
          <p:cNvSpPr txBox="1"/>
          <p:nvPr/>
        </p:nvSpPr>
        <p:spPr>
          <a:xfrm>
            <a:off x="1898073" y="5170261"/>
            <a:ext cx="938463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Helvetica" panose="020B0604020202020204" pitchFamily="34" charset="0"/>
                <a:ea typeface="Cambria" panose="02040503050406030204" pitchFamily="18" charset="0"/>
                <a:cs typeface="Helvetica" panose="020B0604020202020204" pitchFamily="34" charset="0"/>
              </a:rPr>
              <a:t>What impact do voids have?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  <a:latin typeface="Helvetica" panose="020B0604020202020204" pitchFamily="34" charset="0"/>
                <a:ea typeface="Cambria" panose="02040503050406030204" pitchFamily="18" charset="0"/>
                <a:cs typeface="Helvetica" panose="020B0604020202020204" pitchFamily="34" charset="0"/>
              </a:rPr>
              <a:t>How does this affect the decision to use vacuum soldering?</a:t>
            </a:r>
          </a:p>
        </p:txBody>
      </p:sp>
      <p:pic>
        <p:nvPicPr>
          <p:cNvPr id="1026" name="Picture 2" descr="The Difference Between Relay and MOSFET | MOSFET vs Relay">
            <a:extLst>
              <a:ext uri="{FF2B5EF4-FFF2-40B4-BE49-F238E27FC236}">
                <a16:creationId xmlns:a16="http://schemas.microsoft.com/office/drawing/2014/main" id="{35E405ED-1044-C546-5550-F0AF9D942B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0000" y="1837341"/>
            <a:ext cx="2665133" cy="2335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ower electronics: fueling the development of electric vehicles">
            <a:extLst>
              <a:ext uri="{FF2B5EF4-FFF2-40B4-BE49-F238E27FC236}">
                <a16:creationId xmlns:a16="http://schemas.microsoft.com/office/drawing/2014/main" id="{219F0FC7-3BD5-40E0-AFC2-E8F1CD85D1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869" y="1837341"/>
            <a:ext cx="2485131" cy="2485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65E6DDE-AB3F-CE66-124F-6E7534F5D8DB}"/>
              </a:ext>
            </a:extLst>
          </p:cNvPr>
          <p:cNvSpPr txBox="1"/>
          <p:nvPr/>
        </p:nvSpPr>
        <p:spPr>
          <a:xfrm>
            <a:off x="1759624" y="4154481"/>
            <a:ext cx="30858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Mass production of discrete transistors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69A915A-986B-09A2-C160-B84E6566438E}"/>
              </a:ext>
            </a:extLst>
          </p:cNvPr>
          <p:cNvSpPr txBox="1"/>
          <p:nvPr/>
        </p:nvSpPr>
        <p:spPr>
          <a:xfrm>
            <a:off x="7256492" y="4283550"/>
            <a:ext cx="30858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Research labs and prototyping</a:t>
            </a:r>
          </a:p>
        </p:txBody>
      </p:sp>
    </p:spTree>
    <p:extLst>
      <p:ext uri="{BB962C8B-B14F-4D97-AF65-F5344CB8AC3E}">
        <p14:creationId xmlns:p14="http://schemas.microsoft.com/office/powerpoint/2010/main" val="290579178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1FC169-2AF7-C883-48CF-A81BD42189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D908917-60A0-2D1A-41FC-41B1F9C048A8}"/>
              </a:ext>
            </a:extLst>
          </p:cNvPr>
          <p:cNvSpPr/>
          <p:nvPr/>
        </p:nvSpPr>
        <p:spPr>
          <a:xfrm>
            <a:off x="2922667" y="1460248"/>
            <a:ext cx="6501028" cy="1699446"/>
          </a:xfrm>
          <a:prstGeom prst="rect">
            <a:avLst/>
          </a:prstGeom>
          <a:solidFill>
            <a:srgbClr val="9E1B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AE7CEC7-1123-02EA-E5D0-B3CF2F3C5E3A}"/>
              </a:ext>
            </a:extLst>
          </p:cNvPr>
          <p:cNvSpPr/>
          <p:nvPr/>
        </p:nvSpPr>
        <p:spPr>
          <a:xfrm>
            <a:off x="0" y="290286"/>
            <a:ext cx="6590393" cy="609600"/>
          </a:xfrm>
          <a:prstGeom prst="rect">
            <a:avLst/>
          </a:prstGeom>
          <a:solidFill>
            <a:srgbClr val="9E1B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ight Triangle 2">
            <a:extLst>
              <a:ext uri="{FF2B5EF4-FFF2-40B4-BE49-F238E27FC236}">
                <a16:creationId xmlns:a16="http://schemas.microsoft.com/office/drawing/2014/main" id="{03B2C73D-1FAC-911A-2E38-B0DC57EA5C37}"/>
              </a:ext>
            </a:extLst>
          </p:cNvPr>
          <p:cNvSpPr/>
          <p:nvPr/>
        </p:nvSpPr>
        <p:spPr>
          <a:xfrm>
            <a:off x="6590393" y="290286"/>
            <a:ext cx="674914" cy="609600"/>
          </a:xfrm>
          <a:prstGeom prst="rtTriangle">
            <a:avLst/>
          </a:prstGeom>
          <a:solidFill>
            <a:srgbClr val="9E1B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4DC0DF-B6D9-1D69-4FFF-723F5B297DF0}"/>
              </a:ext>
            </a:extLst>
          </p:cNvPr>
          <p:cNvSpPr txBox="1"/>
          <p:nvPr/>
        </p:nvSpPr>
        <p:spPr>
          <a:xfrm>
            <a:off x="258762" y="379642"/>
            <a:ext cx="700654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chemeClr val="bg1"/>
                </a:solidFill>
                <a:latin typeface="Helvetica" panose="020B0604020202020204" pitchFamily="34" charset="0"/>
                <a:ea typeface="Cambria" panose="02040503050406030204" pitchFamily="18" charset="0"/>
                <a:cs typeface="Helvetica" panose="020B0604020202020204" pitchFamily="34" charset="0"/>
              </a:rPr>
              <a:t>Conclusion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8B1DF1-6BE1-441F-5E56-0974E490FA50}"/>
              </a:ext>
            </a:extLst>
          </p:cNvPr>
          <p:cNvSpPr txBox="1"/>
          <p:nvPr/>
        </p:nvSpPr>
        <p:spPr>
          <a:xfrm>
            <a:off x="3238047" y="1802140"/>
            <a:ext cx="58702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The main drawback of voids is that they reduce the fatigue resistance of the device. The thermal impact of voids is relatively minor.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35C4F68-932E-A4E7-85DA-1FED8B43A89D}"/>
              </a:ext>
            </a:extLst>
          </p:cNvPr>
          <p:cNvSpPr txBox="1"/>
          <p:nvPr/>
        </p:nvSpPr>
        <p:spPr>
          <a:xfrm>
            <a:off x="4650816" y="3763429"/>
            <a:ext cx="3044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Exceptions to this rule: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03A231B-255A-5DF0-4E54-C8063DD4065B}"/>
              </a:ext>
            </a:extLst>
          </p:cNvPr>
          <p:cNvSpPr txBox="1"/>
          <p:nvPr/>
        </p:nvSpPr>
        <p:spPr>
          <a:xfrm>
            <a:off x="1553361" y="4677488"/>
            <a:ext cx="402224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Applications which demand the module to withstand extremely fast transitions in power dissipation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407A11E-1025-18B3-4939-3D998DB7B965}"/>
              </a:ext>
            </a:extLst>
          </p:cNvPr>
          <p:cNvSpPr txBox="1"/>
          <p:nvPr/>
        </p:nvSpPr>
        <p:spPr>
          <a:xfrm>
            <a:off x="6972298" y="4606120"/>
            <a:ext cx="406685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Applications where the thermal resistance is already designed to be ultra-low, so the effect of solder voids is more pronounced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AD74DB1-FA8A-662F-3AA8-AFB21FDE7FF9}"/>
              </a:ext>
            </a:extLst>
          </p:cNvPr>
          <p:cNvSpPr/>
          <p:nvPr/>
        </p:nvSpPr>
        <p:spPr>
          <a:xfrm>
            <a:off x="1499279" y="4572887"/>
            <a:ext cx="4130411" cy="120032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B7F7692-D0BA-3B58-94F3-22E671C64579}"/>
              </a:ext>
            </a:extLst>
          </p:cNvPr>
          <p:cNvSpPr/>
          <p:nvPr/>
        </p:nvSpPr>
        <p:spPr>
          <a:xfrm>
            <a:off x="6940518" y="4572887"/>
            <a:ext cx="4130411" cy="120032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7617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9CBC6BA-2D92-8E8E-03E6-9FFA5B4D1439}"/>
              </a:ext>
            </a:extLst>
          </p:cNvPr>
          <p:cNvSpPr/>
          <p:nvPr/>
        </p:nvSpPr>
        <p:spPr>
          <a:xfrm>
            <a:off x="0" y="290286"/>
            <a:ext cx="6590393" cy="609600"/>
          </a:xfrm>
          <a:prstGeom prst="rect">
            <a:avLst/>
          </a:prstGeom>
          <a:solidFill>
            <a:srgbClr val="9E1B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ight Triangle 2">
            <a:extLst>
              <a:ext uri="{FF2B5EF4-FFF2-40B4-BE49-F238E27FC236}">
                <a16:creationId xmlns:a16="http://schemas.microsoft.com/office/drawing/2014/main" id="{74956472-A962-668E-D3EB-34926ECAD514}"/>
              </a:ext>
            </a:extLst>
          </p:cNvPr>
          <p:cNvSpPr/>
          <p:nvPr/>
        </p:nvSpPr>
        <p:spPr>
          <a:xfrm>
            <a:off x="6590393" y="290286"/>
            <a:ext cx="674914" cy="609600"/>
          </a:xfrm>
          <a:prstGeom prst="rtTriangle">
            <a:avLst/>
          </a:prstGeom>
          <a:solidFill>
            <a:srgbClr val="9E1B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19878A-6CBA-F365-1588-20B6B373D51F}"/>
              </a:ext>
            </a:extLst>
          </p:cNvPr>
          <p:cNvSpPr txBox="1"/>
          <p:nvPr/>
        </p:nvSpPr>
        <p:spPr>
          <a:xfrm>
            <a:off x="258762" y="379642"/>
            <a:ext cx="700654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chemeClr val="bg1"/>
                </a:solidFill>
                <a:latin typeface="Helvetica" panose="020B0604020202020204" pitchFamily="34" charset="0"/>
                <a:ea typeface="Cambria" panose="02040503050406030204" pitchFamily="18" charset="0"/>
                <a:cs typeface="Helvetica" panose="020B0604020202020204" pitchFamily="34" charset="0"/>
              </a:rPr>
              <a:t>Future Work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C59F91A-5456-20B1-D9B9-20B4C6FD0A51}"/>
              </a:ext>
            </a:extLst>
          </p:cNvPr>
          <p:cNvCxnSpPr>
            <a:cxnSpLocks/>
          </p:cNvCxnSpPr>
          <p:nvPr/>
        </p:nvCxnSpPr>
        <p:spPr>
          <a:xfrm>
            <a:off x="6085592" y="1262318"/>
            <a:ext cx="0" cy="521877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61F9DCE-394C-D37A-0F37-F7B5D0029726}"/>
              </a:ext>
            </a:extLst>
          </p:cNvPr>
          <p:cNvSpPr txBox="1"/>
          <p:nvPr/>
        </p:nvSpPr>
        <p:spPr>
          <a:xfrm>
            <a:off x="1024027" y="1458797"/>
            <a:ext cx="40763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Processing / Computational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4BA8F69-1289-8D73-ACB8-106CAEEB24A8}"/>
              </a:ext>
            </a:extLst>
          </p:cNvPr>
          <p:cNvSpPr txBox="1"/>
          <p:nvPr/>
        </p:nvSpPr>
        <p:spPr>
          <a:xfrm>
            <a:off x="6810094" y="1458797"/>
            <a:ext cx="40763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Experimental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C4FACD0-4C23-AEBF-0AFF-4FE1EE1F6C94}"/>
              </a:ext>
            </a:extLst>
          </p:cNvPr>
          <p:cNvSpPr txBox="1"/>
          <p:nvPr/>
        </p:nvSpPr>
        <p:spPr>
          <a:xfrm>
            <a:off x="844716" y="2035878"/>
            <a:ext cx="4900959" cy="456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Include Anand’s Visco-plastic Model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95026A9-0FEF-5A33-707B-4AB06F67B822}"/>
              </a:ext>
            </a:extLst>
          </p:cNvPr>
          <p:cNvSpPr txBox="1"/>
          <p:nvPr/>
        </p:nvSpPr>
        <p:spPr>
          <a:xfrm>
            <a:off x="6590393" y="2035878"/>
            <a:ext cx="4756891" cy="17030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Change the package geometry and materials. See if the time constant peak can still be picked out as easily, and if the new package has a different impact score.</a:t>
            </a:r>
          </a:p>
        </p:txBody>
      </p:sp>
    </p:spTree>
    <p:extLst>
      <p:ext uri="{BB962C8B-B14F-4D97-AF65-F5344CB8AC3E}">
        <p14:creationId xmlns:p14="http://schemas.microsoft.com/office/powerpoint/2010/main" val="241455079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D3224AB-5B24-78A9-A3EA-BA902CB32984}"/>
              </a:ext>
            </a:extLst>
          </p:cNvPr>
          <p:cNvSpPr/>
          <p:nvPr/>
        </p:nvSpPr>
        <p:spPr>
          <a:xfrm>
            <a:off x="0" y="4540777"/>
            <a:ext cx="12192000" cy="2317223"/>
          </a:xfrm>
          <a:prstGeom prst="rect">
            <a:avLst/>
          </a:prstGeom>
          <a:solidFill>
            <a:srgbClr val="9E1B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2721F4F-BAEB-E5FF-38EF-F4A1DE44DFCF}"/>
              </a:ext>
            </a:extLst>
          </p:cNvPr>
          <p:cNvCxnSpPr>
            <a:cxnSpLocks/>
          </p:cNvCxnSpPr>
          <p:nvPr/>
        </p:nvCxnSpPr>
        <p:spPr>
          <a:xfrm>
            <a:off x="6048602" y="153675"/>
            <a:ext cx="0" cy="413487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B633ECE-3FEC-4CE4-ECCB-C78DA0A189F3}"/>
              </a:ext>
            </a:extLst>
          </p:cNvPr>
          <p:cNvSpPr txBox="1"/>
          <p:nvPr/>
        </p:nvSpPr>
        <p:spPr>
          <a:xfrm>
            <a:off x="1265932" y="209861"/>
            <a:ext cx="40763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Acknowledgements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B84D87-D06E-29D7-392E-DFFCF8A03421}"/>
              </a:ext>
            </a:extLst>
          </p:cNvPr>
          <p:cNvSpPr txBox="1"/>
          <p:nvPr/>
        </p:nvSpPr>
        <p:spPr>
          <a:xfrm>
            <a:off x="7025165" y="209861"/>
            <a:ext cx="40763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References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61B519C-99CB-CDBD-48A1-565D6199463A}"/>
              </a:ext>
            </a:extLst>
          </p:cNvPr>
          <p:cNvSpPr txBox="1"/>
          <p:nvPr/>
        </p:nvSpPr>
        <p:spPr>
          <a:xfrm>
            <a:off x="1227751" y="1020782"/>
            <a:ext cx="357173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Dr. Nicholas Baker</a:t>
            </a:r>
          </a:p>
          <a:p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Dr. Andy Mackie and Christine LaBarbera for help with SEM!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AA4A0F5-C6C1-91AB-9FE8-BDFFB80A026C}"/>
              </a:ext>
            </a:extLst>
          </p:cNvPr>
          <p:cNvSpPr txBox="1"/>
          <p:nvPr/>
        </p:nvSpPr>
        <p:spPr>
          <a:xfrm>
            <a:off x="3000216" y="5426111"/>
            <a:ext cx="60967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Helvetica" panose="020B0604020202020204" pitchFamily="34" charset="0"/>
                <a:ea typeface="Cambria" panose="02040503050406030204" pitchFamily="18" charset="0"/>
                <a:cs typeface="Helvetica" panose="020B0604020202020204" pitchFamily="34" charset="0"/>
              </a:rPr>
              <a:t>Questions?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AEF1F4-731E-2CD9-6DC1-BB0288107124}"/>
              </a:ext>
            </a:extLst>
          </p:cNvPr>
          <p:cNvSpPr txBox="1"/>
          <p:nvPr/>
        </p:nvSpPr>
        <p:spPr>
          <a:xfrm>
            <a:off x="6504742" y="743783"/>
            <a:ext cx="4459507" cy="36009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[1] </a:t>
            </a:r>
            <a:r>
              <a:rPr lang="en-US" sz="1200" dirty="0">
                <a:effectLst/>
                <a:ea typeface="MS Mincho" panose="02020609040205080304" pitchFamily="49" charset="-128"/>
              </a:rPr>
              <a:t>J. Yang, "Study on solder void for </a:t>
            </a:r>
            <a:r>
              <a:rPr lang="en-US" sz="1200" dirty="0" err="1">
                <a:effectLst/>
                <a:ea typeface="MS Mincho" panose="02020609040205080304" pitchFamily="49" charset="-128"/>
              </a:rPr>
              <a:t>PiP</a:t>
            </a:r>
            <a:r>
              <a:rPr lang="en-US" sz="1200" dirty="0">
                <a:effectLst/>
                <a:ea typeface="MS Mincho" panose="02020609040205080304" pitchFamily="49" charset="-128"/>
              </a:rPr>
              <a:t> large solder area ultrathin die in solder reflow," </a:t>
            </a:r>
            <a:r>
              <a:rPr lang="en-US" sz="1200" i="1" dirty="0">
                <a:effectLst/>
                <a:ea typeface="MS Mincho" panose="02020609040205080304" pitchFamily="49" charset="-128"/>
              </a:rPr>
              <a:t>2019 20th International Conference on Electronic Packaging Technology(ICEPT)</a:t>
            </a:r>
            <a:r>
              <a:rPr lang="en-US" sz="1200" dirty="0">
                <a:effectLst/>
                <a:ea typeface="MS Mincho" panose="02020609040205080304" pitchFamily="49" charset="-128"/>
              </a:rPr>
              <a:t>, Hong Kong, China, 2019, pp. 1-4, </a:t>
            </a:r>
            <a:r>
              <a:rPr lang="en-US" sz="1200" dirty="0" err="1">
                <a:effectLst/>
                <a:ea typeface="MS Mincho" panose="02020609040205080304" pitchFamily="49" charset="-128"/>
              </a:rPr>
              <a:t>doi</a:t>
            </a:r>
            <a:r>
              <a:rPr lang="en-US" sz="1200" dirty="0">
                <a:effectLst/>
                <a:ea typeface="MS Mincho" panose="02020609040205080304" pitchFamily="49" charset="-128"/>
              </a:rPr>
              <a:t>: 10.1109/ICEPT47577.2019.245265.</a:t>
            </a:r>
          </a:p>
          <a:p>
            <a:endParaRPr lang="en-US" sz="1200" dirty="0">
              <a:effectLst/>
              <a:ea typeface="MS Mincho" panose="02020609040205080304" pitchFamily="49" charset="-128"/>
            </a:endParaRPr>
          </a:p>
          <a:p>
            <a:r>
              <a:rPr lang="en-US" sz="1200" dirty="0">
                <a:ea typeface="MS Mincho" panose="02020609040205080304" pitchFamily="49" charset="-128"/>
              </a:rPr>
              <a:t>[2] </a:t>
            </a:r>
            <a:r>
              <a:rPr lang="en-US" sz="1200" dirty="0">
                <a:effectLst/>
                <a:ea typeface="MS Mincho" panose="02020609040205080304" pitchFamily="49" charset="-128"/>
              </a:rPr>
              <a:t>V. </a:t>
            </a:r>
            <a:r>
              <a:rPr lang="en-US" sz="1200" dirty="0" err="1">
                <a:effectLst/>
                <a:ea typeface="MS Mincho" panose="02020609040205080304" pitchFamily="49" charset="-128"/>
              </a:rPr>
              <a:t>Székely</a:t>
            </a:r>
            <a:r>
              <a:rPr lang="en-US" sz="1200" dirty="0">
                <a:effectLst/>
                <a:ea typeface="MS Mincho" panose="02020609040205080304" pitchFamily="49" charset="-128"/>
              </a:rPr>
              <a:t> and T. Van Bien, “FINE STRUCTURE OF HEAT FLOW PATH IN SEMICONDUCTOR DEVICES: A MEASUREMENT AND IDENTIFICATION METHOD,” </a:t>
            </a:r>
            <a:r>
              <a:rPr lang="en-US" sz="1200" i="1" dirty="0">
                <a:effectLst/>
                <a:ea typeface="MS Mincho" panose="02020609040205080304" pitchFamily="49" charset="-128"/>
              </a:rPr>
              <a:t>Solid State Electron</a:t>
            </a:r>
            <a:r>
              <a:rPr lang="en-US" sz="1200" dirty="0">
                <a:effectLst/>
                <a:ea typeface="MS Mincho" panose="02020609040205080304" pitchFamily="49" charset="-128"/>
              </a:rPr>
              <a:t>, vol. 31, no. 9, pp. 1363–1368, 1988.</a:t>
            </a:r>
          </a:p>
          <a:p>
            <a:endParaRPr lang="en-US" sz="1200" dirty="0">
              <a:ea typeface="MS Mincho" panose="02020609040205080304" pitchFamily="49" charset="-128"/>
            </a:endParaRPr>
          </a:p>
          <a:p>
            <a:r>
              <a:rPr lang="en-US" sz="1200" dirty="0">
                <a:ea typeface="MS Mincho" panose="02020609040205080304" pitchFamily="49" charset="-128"/>
              </a:rPr>
              <a:t>[3] </a:t>
            </a:r>
            <a:r>
              <a:rPr lang="en-US" sz="1200" dirty="0">
                <a:effectLst/>
                <a:ea typeface="MS Mincho" panose="02020609040205080304" pitchFamily="49" charset="-128"/>
              </a:rPr>
              <a:t>J. Lehmann, M. Netzel, R. Herzer and S. Pawel, "Method for electrical detection of bond wire lift-off for power semiconductors," </a:t>
            </a:r>
            <a:r>
              <a:rPr lang="en-US" sz="1200" i="1" dirty="0">
                <a:effectLst/>
                <a:ea typeface="MS Mincho" panose="02020609040205080304" pitchFamily="49" charset="-128"/>
              </a:rPr>
              <a:t>ISPSD '03. 2003 IEEE 15th International Symposium on Power Semiconductor Devices and ICs, 2003. Proceedings.</a:t>
            </a:r>
            <a:r>
              <a:rPr lang="en-US" sz="1200" dirty="0">
                <a:effectLst/>
                <a:ea typeface="MS Mincho" panose="02020609040205080304" pitchFamily="49" charset="-128"/>
              </a:rPr>
              <a:t>, Cambridge, UK, 2003, pp. 333-336, </a:t>
            </a:r>
            <a:r>
              <a:rPr lang="en-US" sz="1200" dirty="0" err="1">
                <a:effectLst/>
                <a:ea typeface="MS Mincho" panose="02020609040205080304" pitchFamily="49" charset="-128"/>
              </a:rPr>
              <a:t>doi</a:t>
            </a:r>
            <a:r>
              <a:rPr lang="en-US" sz="1200" dirty="0">
                <a:effectLst/>
                <a:ea typeface="MS Mincho" panose="02020609040205080304" pitchFamily="49" charset="-128"/>
              </a:rPr>
              <a:t>: 10.1109/ISPSD.2003.1225295.</a:t>
            </a:r>
          </a:p>
          <a:p>
            <a:endParaRPr lang="en-US" sz="1200" dirty="0">
              <a:effectLst/>
              <a:ea typeface="MS Mincho" panose="02020609040205080304" pitchFamily="49" charset="-128"/>
            </a:endParaRPr>
          </a:p>
          <a:p>
            <a:endParaRPr lang="en-US" sz="1200" dirty="0">
              <a:effectLst/>
              <a:ea typeface="MS Mincho" panose="02020609040205080304" pitchFamily="49" charset="-128"/>
            </a:endParaRPr>
          </a:p>
          <a:p>
            <a:endParaRPr lang="en-US" sz="1200" dirty="0">
              <a:effectLst/>
              <a:ea typeface="MS Mincho" panose="02020609040205080304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69118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2FC8D94-85A5-FF07-C1F1-EB0BA1838A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ABE6A5A-BACE-B325-F1F1-AC4758CFAE9A}"/>
              </a:ext>
            </a:extLst>
          </p:cNvPr>
          <p:cNvSpPr/>
          <p:nvPr/>
        </p:nvSpPr>
        <p:spPr>
          <a:xfrm>
            <a:off x="0" y="290286"/>
            <a:ext cx="6590393" cy="609600"/>
          </a:xfrm>
          <a:prstGeom prst="rect">
            <a:avLst/>
          </a:prstGeom>
          <a:solidFill>
            <a:srgbClr val="9E1B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ight Triangle 6">
            <a:extLst>
              <a:ext uri="{FF2B5EF4-FFF2-40B4-BE49-F238E27FC236}">
                <a16:creationId xmlns:a16="http://schemas.microsoft.com/office/drawing/2014/main" id="{0571CC60-4111-672E-ED4A-D1F7A849D1DF}"/>
              </a:ext>
            </a:extLst>
          </p:cNvPr>
          <p:cNvSpPr/>
          <p:nvPr/>
        </p:nvSpPr>
        <p:spPr>
          <a:xfrm>
            <a:off x="6590393" y="290286"/>
            <a:ext cx="674914" cy="609600"/>
          </a:xfrm>
          <a:prstGeom prst="rtTriangle">
            <a:avLst/>
          </a:prstGeom>
          <a:solidFill>
            <a:srgbClr val="9E1B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42628F-3DB3-E03B-C234-93FC0340E167}"/>
              </a:ext>
            </a:extLst>
          </p:cNvPr>
          <p:cNvSpPr txBox="1"/>
          <p:nvPr/>
        </p:nvSpPr>
        <p:spPr>
          <a:xfrm>
            <a:off x="258762" y="379642"/>
            <a:ext cx="608761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chemeClr val="bg1"/>
                </a:solidFill>
                <a:latin typeface="Helvetica" panose="020B0604020202020204" pitchFamily="34" charset="0"/>
                <a:ea typeface="Cambria" panose="02040503050406030204" pitchFamily="18" charset="0"/>
                <a:cs typeface="Helvetica" panose="020B0604020202020204" pitchFamily="34" charset="0"/>
              </a:rPr>
              <a:t>What We Measured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39AAF5E7-EF0E-EFCF-0F5B-991D6B30662F}"/>
                  </a:ext>
                </a:extLst>
              </p14:cNvPr>
              <p14:cNvContentPartPr/>
              <p14:nvPr/>
            </p14:nvContentPartPr>
            <p14:xfrm>
              <a:off x="5421415" y="3021457"/>
              <a:ext cx="856800" cy="127404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39AAF5E7-EF0E-EFCF-0F5B-991D6B30662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58415" y="2958457"/>
                <a:ext cx="982440" cy="1399680"/>
              </a:xfrm>
              <a:prstGeom prst="rect">
                <a:avLst/>
              </a:prstGeom>
            </p:spPr>
          </p:pic>
        </mc:Fallback>
      </mc:AlternateContent>
      <p:pic>
        <p:nvPicPr>
          <p:cNvPr id="13" name="Picture 12" descr="A black and white photo of a rectangular object&#10;&#10;AI-generated content may be incorrect.">
            <a:extLst>
              <a:ext uri="{FF2B5EF4-FFF2-40B4-BE49-F238E27FC236}">
                <a16:creationId xmlns:a16="http://schemas.microsoft.com/office/drawing/2014/main" id="{59375B9A-B8BA-1192-EAFF-2D573351CA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20" r="9752"/>
          <a:stretch/>
        </p:blipFill>
        <p:spPr>
          <a:xfrm>
            <a:off x="5416286" y="1524843"/>
            <a:ext cx="1723855" cy="198514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BE699F1-89CE-4294-F9D0-31ACCD40D0E8}"/>
              </a:ext>
            </a:extLst>
          </p:cNvPr>
          <p:cNvSpPr txBox="1"/>
          <p:nvPr/>
        </p:nvSpPr>
        <p:spPr>
          <a:xfrm>
            <a:off x="3719851" y="3718074"/>
            <a:ext cx="5116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>
                <a:latin typeface="Helvetica" panose="020B0604020202020204" pitchFamily="34" charset="0"/>
                <a:cs typeface="Helvetica" panose="020B0604020202020204" pitchFamily="34" charset="0"/>
              </a:rPr>
              <a:t>-------------------- Versus --------------------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BE4E1E3-C78B-14A8-4674-D39D67028719}"/>
              </a:ext>
            </a:extLst>
          </p:cNvPr>
          <p:cNvSpPr txBox="1"/>
          <p:nvPr/>
        </p:nvSpPr>
        <p:spPr>
          <a:xfrm>
            <a:off x="4735270" y="1091463"/>
            <a:ext cx="3085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Solder voids</a:t>
            </a:r>
          </a:p>
        </p:txBody>
      </p:sp>
      <p:pic>
        <p:nvPicPr>
          <p:cNvPr id="2055" name="Picture 7" descr="Reliability Icons - Free SVG &amp; PNG ...">
            <a:extLst>
              <a:ext uri="{FF2B5EF4-FFF2-40B4-BE49-F238E27FC236}">
                <a16:creationId xmlns:a16="http://schemas.microsoft.com/office/drawing/2014/main" id="{50DF7BF5-4216-81A3-F581-54DF774B41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4994" y="4550952"/>
            <a:ext cx="1306437" cy="1306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EC97F206-5122-9169-C260-15FE8BDE2C97}"/>
              </a:ext>
            </a:extLst>
          </p:cNvPr>
          <p:cNvGrpSpPr/>
          <p:nvPr/>
        </p:nvGrpSpPr>
        <p:grpSpPr>
          <a:xfrm>
            <a:off x="2088885" y="4435219"/>
            <a:ext cx="3085883" cy="2043139"/>
            <a:chOff x="4803430" y="4193432"/>
            <a:chExt cx="3085883" cy="2043139"/>
          </a:xfrm>
        </p:grpSpPr>
        <p:pic>
          <p:nvPicPr>
            <p:cNvPr id="2053" name="Picture 5" descr="Resistor - Free electronics icons">
              <a:extLst>
                <a:ext uri="{FF2B5EF4-FFF2-40B4-BE49-F238E27FC236}">
                  <a16:creationId xmlns:a16="http://schemas.microsoft.com/office/drawing/2014/main" id="{D48D4CF1-C5AF-BD9F-0097-631B305CEB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5577420" y="4193432"/>
              <a:ext cx="1537904" cy="15379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B446980-0CCE-4DDA-4C64-B9B0D36DAF9A}"/>
                </a:ext>
              </a:extLst>
            </p:cNvPr>
            <p:cNvSpPr txBox="1"/>
            <p:nvPr/>
          </p:nvSpPr>
          <p:spPr>
            <a:xfrm>
              <a:off x="4803430" y="5753705"/>
              <a:ext cx="30858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Helvetica" panose="020B0604020202020204" pitchFamily="34" charset="0"/>
                  <a:cs typeface="Helvetica" panose="020B0604020202020204" pitchFamily="34" charset="0"/>
                </a:rPr>
                <a:t>Thermal Impedance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8927B90-2930-DF29-7540-66B7E594DD31}"/>
                </a:ext>
              </a:extLst>
            </p:cNvPr>
            <p:cNvSpPr/>
            <p:nvPr/>
          </p:nvSpPr>
          <p:spPr>
            <a:xfrm>
              <a:off x="5198771" y="4193432"/>
              <a:ext cx="2295199" cy="204313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4BF6298A-C434-EBEE-C85D-069CF0B539AD}"/>
              </a:ext>
            </a:extLst>
          </p:cNvPr>
          <p:cNvSpPr txBox="1"/>
          <p:nvPr/>
        </p:nvSpPr>
        <p:spPr>
          <a:xfrm>
            <a:off x="4698797" y="6051652"/>
            <a:ext cx="3085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Reliability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625464B5-A733-4F57-AAFC-0BF2C93AF06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12574" y="4389761"/>
            <a:ext cx="2223075" cy="158336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79526BA-30B1-142D-C1F6-6087E880C5B0}"/>
              </a:ext>
            </a:extLst>
          </p:cNvPr>
          <p:cNvSpPr txBox="1"/>
          <p:nvPr/>
        </p:nvSpPr>
        <p:spPr>
          <a:xfrm>
            <a:off x="6981169" y="6051652"/>
            <a:ext cx="3085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Fatigue Damage</a:t>
            </a:r>
          </a:p>
        </p:txBody>
      </p:sp>
    </p:spTree>
    <p:extLst>
      <p:ext uri="{BB962C8B-B14F-4D97-AF65-F5344CB8AC3E}">
        <p14:creationId xmlns:p14="http://schemas.microsoft.com/office/powerpoint/2010/main" val="4417471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4E79CF6-23A7-932B-5237-597535D7CF64}"/>
              </a:ext>
            </a:extLst>
          </p:cNvPr>
          <p:cNvSpPr/>
          <p:nvPr/>
        </p:nvSpPr>
        <p:spPr>
          <a:xfrm>
            <a:off x="4319588" y="1485373"/>
            <a:ext cx="4543425" cy="4659386"/>
          </a:xfrm>
          <a:prstGeom prst="rect">
            <a:avLst/>
          </a:prstGeom>
          <a:solidFill>
            <a:srgbClr val="9E1B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9CBC6BA-2D92-8E8E-03E6-9FFA5B4D1439}"/>
              </a:ext>
            </a:extLst>
          </p:cNvPr>
          <p:cNvSpPr/>
          <p:nvPr/>
        </p:nvSpPr>
        <p:spPr>
          <a:xfrm>
            <a:off x="0" y="290286"/>
            <a:ext cx="6590393" cy="609600"/>
          </a:xfrm>
          <a:prstGeom prst="rect">
            <a:avLst/>
          </a:prstGeom>
          <a:solidFill>
            <a:srgbClr val="9E1B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ight Triangle 2">
            <a:extLst>
              <a:ext uri="{FF2B5EF4-FFF2-40B4-BE49-F238E27FC236}">
                <a16:creationId xmlns:a16="http://schemas.microsoft.com/office/drawing/2014/main" id="{74956472-A962-668E-D3EB-34926ECAD514}"/>
              </a:ext>
            </a:extLst>
          </p:cNvPr>
          <p:cNvSpPr/>
          <p:nvPr/>
        </p:nvSpPr>
        <p:spPr>
          <a:xfrm>
            <a:off x="6590393" y="290286"/>
            <a:ext cx="674914" cy="609600"/>
          </a:xfrm>
          <a:prstGeom prst="rtTriangle">
            <a:avLst/>
          </a:prstGeom>
          <a:solidFill>
            <a:srgbClr val="9E1B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19878A-6CBA-F365-1588-20B6B373D51F}"/>
              </a:ext>
            </a:extLst>
          </p:cNvPr>
          <p:cNvSpPr txBox="1"/>
          <p:nvPr/>
        </p:nvSpPr>
        <p:spPr>
          <a:xfrm>
            <a:off x="258762" y="379642"/>
            <a:ext cx="608761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chemeClr val="bg1"/>
                </a:solidFill>
                <a:latin typeface="Helvetica" panose="020B0604020202020204" pitchFamily="34" charset="0"/>
                <a:ea typeface="Cambria" panose="02040503050406030204" pitchFamily="18" charset="0"/>
                <a:cs typeface="Helvetica" panose="020B0604020202020204" pitchFamily="34" charset="0"/>
              </a:rPr>
              <a:t>Sample Creation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A92F0B8-4716-3ADC-3970-306090B74A68}"/>
              </a:ext>
            </a:extLst>
          </p:cNvPr>
          <p:cNvSpPr txBox="1"/>
          <p:nvPr/>
        </p:nvSpPr>
        <p:spPr>
          <a:xfrm>
            <a:off x="959418" y="1116041"/>
            <a:ext cx="2343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25 Samples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788F394-F6EE-930E-DB98-5F0D1A288DDE}"/>
              </a:ext>
            </a:extLst>
          </p:cNvPr>
          <p:cNvSpPr txBox="1"/>
          <p:nvPr/>
        </p:nvSpPr>
        <p:spPr>
          <a:xfrm>
            <a:off x="9427143" y="1026684"/>
            <a:ext cx="2343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Diode Information: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FC2DB88-41ED-C2D7-C0C3-C2FFF1E64EB4}"/>
              </a:ext>
            </a:extLst>
          </p:cNvPr>
          <p:cNvSpPr txBox="1"/>
          <p:nvPr/>
        </p:nvSpPr>
        <p:spPr>
          <a:xfrm>
            <a:off x="529488" y="1502688"/>
            <a:ext cx="3203007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Two different SAC 305 solder paste (</a:t>
            </a:r>
            <a:r>
              <a:rPr lang="en-US" dirty="0" err="1">
                <a:latin typeface="Helvetica" panose="020B0604020202020204" pitchFamily="34" charset="0"/>
                <a:cs typeface="Helvetica" panose="020B0604020202020204" pitchFamily="34" charset="0"/>
              </a:rPr>
              <a:t>Indalloy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 256 and </a:t>
            </a:r>
            <a:r>
              <a:rPr lang="en-US" dirty="0" err="1">
                <a:latin typeface="Helvetica" panose="020B0604020202020204" pitchFamily="34" charset="0"/>
                <a:cs typeface="Helvetica" panose="020B0604020202020204" pitchFamily="34" charset="0"/>
              </a:rPr>
              <a:t>Chipquik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 SMD291SNL10T4)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‘X’ shaped stencil with 100um thickness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Reflow in convection oven: </a:t>
            </a:r>
            <a:r>
              <a:rPr lang="en-US" dirty="0" err="1">
                <a:latin typeface="Helvetica" panose="020B0604020202020204" pitchFamily="34" charset="0"/>
                <a:cs typeface="Helvetica" panose="020B0604020202020204" pitchFamily="34" charset="0"/>
              </a:rPr>
              <a:t>Manncorp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 MC 301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Three reflow profiles used (see appendix)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PCB surface metallization: bare Cu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F52C618-7493-B6F7-E3D3-1546CCA01CA1}"/>
              </a:ext>
            </a:extLst>
          </p:cNvPr>
          <p:cNvSpPr txBox="1"/>
          <p:nvPr/>
        </p:nvSpPr>
        <p:spPr>
          <a:xfrm>
            <a:off x="9283606" y="1639615"/>
            <a:ext cx="2630221" cy="2129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Model: VS-4FD198H06A6BC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Size: 5.03mm X 3.35mm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Rated current: 50A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3044369B-A75D-FE1F-55F7-F8941DB892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0509" y="1639615"/>
            <a:ext cx="4319768" cy="44074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640556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885FF4F5-C8B6-7A52-6854-F55C9CA9502D}"/>
              </a:ext>
            </a:extLst>
          </p:cNvPr>
          <p:cNvSpPr/>
          <p:nvPr/>
        </p:nvSpPr>
        <p:spPr>
          <a:xfrm>
            <a:off x="8682038" y="4348160"/>
            <a:ext cx="3214687" cy="918628"/>
          </a:xfrm>
          <a:prstGeom prst="rect">
            <a:avLst/>
          </a:prstGeom>
          <a:solidFill>
            <a:srgbClr val="9E1B32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5A54769-FAE4-5E38-0CD7-576F2902218D}"/>
              </a:ext>
            </a:extLst>
          </p:cNvPr>
          <p:cNvSpPr/>
          <p:nvPr/>
        </p:nvSpPr>
        <p:spPr>
          <a:xfrm>
            <a:off x="9158289" y="233362"/>
            <a:ext cx="2324100" cy="29051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4C26D39-FFD7-689A-ADAA-B792AD99C425}"/>
              </a:ext>
            </a:extLst>
          </p:cNvPr>
          <p:cNvSpPr/>
          <p:nvPr/>
        </p:nvSpPr>
        <p:spPr>
          <a:xfrm>
            <a:off x="4069500" y="1119188"/>
            <a:ext cx="3879268" cy="48482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9CBC6BA-2D92-8E8E-03E6-9FFA5B4D1439}"/>
              </a:ext>
            </a:extLst>
          </p:cNvPr>
          <p:cNvSpPr/>
          <p:nvPr/>
        </p:nvSpPr>
        <p:spPr>
          <a:xfrm>
            <a:off x="0" y="290286"/>
            <a:ext cx="6590393" cy="609600"/>
          </a:xfrm>
          <a:prstGeom prst="rect">
            <a:avLst/>
          </a:prstGeom>
          <a:solidFill>
            <a:srgbClr val="9E1B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ight Triangle 2">
            <a:extLst>
              <a:ext uri="{FF2B5EF4-FFF2-40B4-BE49-F238E27FC236}">
                <a16:creationId xmlns:a16="http://schemas.microsoft.com/office/drawing/2014/main" id="{74956472-A962-668E-D3EB-34926ECAD514}"/>
              </a:ext>
            </a:extLst>
          </p:cNvPr>
          <p:cNvSpPr/>
          <p:nvPr/>
        </p:nvSpPr>
        <p:spPr>
          <a:xfrm>
            <a:off x="6590393" y="290286"/>
            <a:ext cx="674914" cy="609600"/>
          </a:xfrm>
          <a:prstGeom prst="rtTriangle">
            <a:avLst/>
          </a:prstGeom>
          <a:solidFill>
            <a:srgbClr val="9E1B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19878A-6CBA-F365-1588-20B6B373D51F}"/>
              </a:ext>
            </a:extLst>
          </p:cNvPr>
          <p:cNvSpPr txBox="1"/>
          <p:nvPr/>
        </p:nvSpPr>
        <p:spPr>
          <a:xfrm>
            <a:off x="258761" y="379642"/>
            <a:ext cx="700654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chemeClr val="bg1"/>
                </a:solidFill>
                <a:latin typeface="Helvetica" panose="020B0604020202020204" pitchFamily="34" charset="0"/>
                <a:ea typeface="Cambria" panose="02040503050406030204" pitchFamily="18" charset="0"/>
                <a:cs typeface="Helvetica" panose="020B0604020202020204" pitchFamily="34" charset="0"/>
              </a:rPr>
              <a:t>Void Percentage Calculation</a:t>
            </a:r>
          </a:p>
        </p:txBody>
      </p:sp>
      <p:pic>
        <p:nvPicPr>
          <p:cNvPr id="6" name="Picture 5" descr="Red blots on a grey surface&#10;&#10;Description automatically generated">
            <a:extLst>
              <a:ext uri="{FF2B5EF4-FFF2-40B4-BE49-F238E27FC236}">
                <a16:creationId xmlns:a16="http://schemas.microsoft.com/office/drawing/2014/main" id="{A729923E-A929-23A5-01E9-D8CC412633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5358" y="1204377"/>
            <a:ext cx="3739358" cy="4705708"/>
          </a:xfrm>
          <a:prstGeom prst="rect">
            <a:avLst/>
          </a:prstGeom>
        </p:spPr>
      </p:pic>
      <p:pic>
        <p:nvPicPr>
          <p:cNvPr id="9" name="Picture 8" descr="A yellow and black rectangular object&#10;&#10;Description automatically generated">
            <a:extLst>
              <a:ext uri="{FF2B5EF4-FFF2-40B4-BE49-F238E27FC236}">
                <a16:creationId xmlns:a16="http://schemas.microsoft.com/office/drawing/2014/main" id="{4F187E21-42C4-3B88-E17E-4ECD27021C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50" t="8234" r="20075" b="16820"/>
          <a:stretch/>
        </p:blipFill>
        <p:spPr>
          <a:xfrm>
            <a:off x="9194736" y="290286"/>
            <a:ext cx="2233369" cy="281000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E1071B5-2522-E328-E813-12C30650B44C}"/>
              </a:ext>
            </a:extLst>
          </p:cNvPr>
          <p:cNvSpPr txBox="1"/>
          <p:nvPr/>
        </p:nvSpPr>
        <p:spPr>
          <a:xfrm>
            <a:off x="3973275" y="5999073"/>
            <a:ext cx="40717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Selection of voided areas using Fill Tool method.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D93B0B2-B5E3-1E26-F115-196F4E1E37FC}"/>
              </a:ext>
            </a:extLst>
          </p:cNvPr>
          <p:cNvSpPr txBox="1"/>
          <p:nvPr/>
        </p:nvSpPr>
        <p:spPr>
          <a:xfrm>
            <a:off x="8531606" y="3195411"/>
            <a:ext cx="35596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Void selection with Threshold method.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A512D32-DF5A-0066-2BCC-5632D3574597}"/>
              </a:ext>
            </a:extLst>
          </p:cNvPr>
          <p:cNvSpPr txBox="1"/>
          <p:nvPr/>
        </p:nvSpPr>
        <p:spPr>
          <a:xfrm>
            <a:off x="8540524" y="4473043"/>
            <a:ext cx="35596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Traditional threshold method susceptible to chip tilt errors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2D45ECD-7B57-2B9A-FA8C-3383B0C8C8C8}"/>
              </a:ext>
            </a:extLst>
          </p:cNvPr>
          <p:cNvSpPr txBox="1"/>
          <p:nvPr/>
        </p:nvSpPr>
        <p:spPr>
          <a:xfrm>
            <a:off x="952047" y="1119188"/>
            <a:ext cx="2343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Fill Tool Method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AD98057-B28F-F998-FEF6-ECB97681BF50}"/>
              </a:ext>
            </a:extLst>
          </p:cNvPr>
          <p:cNvSpPr txBox="1"/>
          <p:nvPr/>
        </p:nvSpPr>
        <p:spPr>
          <a:xfrm>
            <a:off x="548170" y="1815568"/>
            <a:ext cx="3134178" cy="2949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Capture Xray image of solder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Import into Photoshop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Use the fill tool to select voided areas*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Calculate the number of red pixels vs total pixels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8C31018-55D4-DF0D-E075-8A6A53BABCE8}"/>
              </a:ext>
            </a:extLst>
          </p:cNvPr>
          <p:cNvSpPr txBox="1"/>
          <p:nvPr/>
        </p:nvSpPr>
        <p:spPr>
          <a:xfrm>
            <a:off x="713624" y="5391483"/>
            <a:ext cx="2972551" cy="935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latin typeface="Helvetica" panose="020B0604020202020204" pitchFamily="34" charset="0"/>
                <a:cs typeface="Helvetica" panose="020B0604020202020204" pitchFamily="34" charset="0"/>
              </a:rPr>
              <a:t>*</a:t>
            </a:r>
            <a:r>
              <a:rPr lang="en-US" sz="1200" dirty="0">
                <a:latin typeface="Helvetica" panose="020B0604020202020204" pitchFamily="34" charset="0"/>
                <a:cs typeface="Helvetica" panose="020B0604020202020204" pitchFamily="34" charset="0"/>
              </a:rPr>
              <a:t>Fill Tool Threshold settings: 35, 27, 20, 13, 5. Use high settings for large voids and voids with highly contrasted edges.</a:t>
            </a:r>
            <a:endParaRPr lang="en-US" sz="14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43981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BD047B-01E1-9F61-38BA-44B9C0FB05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2E108AE-FC75-5BEE-FA4B-24B574BD7E2B}"/>
              </a:ext>
            </a:extLst>
          </p:cNvPr>
          <p:cNvSpPr/>
          <p:nvPr/>
        </p:nvSpPr>
        <p:spPr>
          <a:xfrm>
            <a:off x="0" y="1"/>
            <a:ext cx="12192000" cy="2952842"/>
          </a:xfrm>
          <a:prstGeom prst="rect">
            <a:avLst/>
          </a:prstGeom>
          <a:solidFill>
            <a:srgbClr val="9E1B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7B89479-23B1-6521-C7B2-A9DD66BB1B93}"/>
              </a:ext>
            </a:extLst>
          </p:cNvPr>
          <p:cNvSpPr txBox="1"/>
          <p:nvPr/>
        </p:nvSpPr>
        <p:spPr>
          <a:xfrm>
            <a:off x="1968376" y="745000"/>
            <a:ext cx="8255247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  <a:latin typeface="Helvetica" panose="020B0604020202020204" pitchFamily="34" charset="0"/>
                <a:ea typeface="Cambria" panose="02040503050406030204" pitchFamily="18" charset="0"/>
                <a:cs typeface="Helvetica" panose="020B0604020202020204" pitchFamily="34" charset="0"/>
              </a:rPr>
              <a:t>Part 1: </a:t>
            </a:r>
          </a:p>
          <a:p>
            <a:pPr algn="ctr"/>
            <a:r>
              <a:rPr lang="en-US" sz="4800" b="1" dirty="0">
                <a:solidFill>
                  <a:schemeClr val="bg1"/>
                </a:solidFill>
                <a:latin typeface="Helvetica" panose="020B0604020202020204" pitchFamily="34" charset="0"/>
                <a:ea typeface="Cambria" panose="02040503050406030204" pitchFamily="18" charset="0"/>
                <a:cs typeface="Helvetica" panose="020B0604020202020204" pitchFamily="34" charset="0"/>
              </a:rPr>
              <a:t>Thermal Impedance</a:t>
            </a:r>
          </a:p>
        </p:txBody>
      </p:sp>
      <p:pic>
        <p:nvPicPr>
          <p:cNvPr id="10242" name="Picture 2" descr="Resistor - Free technology icons">
            <a:extLst>
              <a:ext uri="{FF2B5EF4-FFF2-40B4-BE49-F238E27FC236}">
                <a16:creationId xmlns:a16="http://schemas.microsoft.com/office/drawing/2014/main" id="{60D15136-C6E3-66F7-4287-B383A510D2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4502082" y="3826020"/>
            <a:ext cx="3187833" cy="2393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92138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702DB2-8813-3265-1DE7-A93D1F22E8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1FB78BE-B2B4-EF81-BD83-3AC5D531BEBE}"/>
              </a:ext>
            </a:extLst>
          </p:cNvPr>
          <p:cNvSpPr/>
          <p:nvPr/>
        </p:nvSpPr>
        <p:spPr>
          <a:xfrm>
            <a:off x="0" y="290286"/>
            <a:ext cx="6590393" cy="609600"/>
          </a:xfrm>
          <a:prstGeom prst="rect">
            <a:avLst/>
          </a:prstGeom>
          <a:solidFill>
            <a:srgbClr val="9E1B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ight Triangle 2">
            <a:extLst>
              <a:ext uri="{FF2B5EF4-FFF2-40B4-BE49-F238E27FC236}">
                <a16:creationId xmlns:a16="http://schemas.microsoft.com/office/drawing/2014/main" id="{006A83EA-A9B0-11DA-4D64-5DC71DA938BF}"/>
              </a:ext>
            </a:extLst>
          </p:cNvPr>
          <p:cNvSpPr/>
          <p:nvPr/>
        </p:nvSpPr>
        <p:spPr>
          <a:xfrm>
            <a:off x="6590393" y="290286"/>
            <a:ext cx="674914" cy="609600"/>
          </a:xfrm>
          <a:prstGeom prst="rtTriangle">
            <a:avLst/>
          </a:prstGeom>
          <a:solidFill>
            <a:srgbClr val="9E1B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D4CAD2-B9E1-37CC-5814-F736B0CFDB1B}"/>
              </a:ext>
            </a:extLst>
          </p:cNvPr>
          <p:cNvSpPr txBox="1"/>
          <p:nvPr/>
        </p:nvSpPr>
        <p:spPr>
          <a:xfrm>
            <a:off x="258762" y="379642"/>
            <a:ext cx="700654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chemeClr val="bg1"/>
                </a:solidFill>
                <a:latin typeface="Helvetica" panose="020B0604020202020204" pitchFamily="34" charset="0"/>
                <a:ea typeface="Cambria" panose="02040503050406030204" pitchFamily="18" charset="0"/>
                <a:cs typeface="Helvetica" panose="020B0604020202020204" pitchFamily="34" charset="0"/>
              </a:rPr>
              <a:t>Finite-Element Simulation of Diode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E9CF83-7BB6-4B94-FD60-BC90B31593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6048" y="4126879"/>
            <a:ext cx="3203544" cy="226224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D05DB1F-8394-4E54-8F6F-1764D53F6F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0969" y="2136904"/>
            <a:ext cx="2855570" cy="198997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86B54C6-8531-8C36-65E0-AABD5FC22632}"/>
              </a:ext>
            </a:extLst>
          </p:cNvPr>
          <p:cNvSpPr txBox="1"/>
          <p:nvPr/>
        </p:nvSpPr>
        <p:spPr>
          <a:xfrm>
            <a:off x="701411" y="1936306"/>
            <a:ext cx="3598499" cy="37805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Used IV curve of diode at various temperatures to calculate a lookup table for effective junction conductivity vs </a:t>
            </a:r>
            <a:r>
              <a:rPr lang="en-US" u="sng" dirty="0">
                <a:latin typeface="Helvetica" panose="020B0604020202020204" pitchFamily="34" charset="0"/>
                <a:cs typeface="Helvetica" panose="020B0604020202020204" pitchFamily="34" charset="0"/>
              </a:rPr>
              <a:t>local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 temperature and </a:t>
            </a:r>
            <a:r>
              <a:rPr lang="en-US" u="sng" dirty="0">
                <a:latin typeface="Helvetica" panose="020B0604020202020204" pitchFamily="34" charset="0"/>
                <a:cs typeface="Helvetica" panose="020B0604020202020204" pitchFamily="34" charset="0"/>
              </a:rPr>
              <a:t>local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 current density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Used a “weak contribution” which allows </a:t>
            </a:r>
            <a:r>
              <a:rPr lang="en-US" dirty="0" err="1">
                <a:latin typeface="Helvetica" panose="020B0604020202020204" pitchFamily="34" charset="0"/>
                <a:cs typeface="Helvetica" panose="020B0604020202020204" pitchFamily="34" charset="0"/>
              </a:rPr>
              <a:t>Comsol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 to solve self-recurrent PDEs.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4EE1688-07B5-BB86-EA6A-BF385BD79714}"/>
              </a:ext>
            </a:extLst>
          </p:cNvPr>
          <p:cNvSpPr txBox="1"/>
          <p:nvPr/>
        </p:nvSpPr>
        <p:spPr>
          <a:xfrm>
            <a:off x="343870" y="1316763"/>
            <a:ext cx="3755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Diode Electro-Thermal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7312320-6BD8-0169-72A4-859607E44033}"/>
                  </a:ext>
                </a:extLst>
              </p:cNvPr>
              <p:cNvSpPr txBox="1"/>
              <p:nvPr/>
            </p:nvSpPr>
            <p:spPr>
              <a:xfrm>
                <a:off x="1271238" y="6014968"/>
                <a:ext cx="198156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𝑱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𝑎𝑏𝑠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𝑱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𝑬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7312320-6BD8-0169-72A4-859607E440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1238" y="6014968"/>
                <a:ext cx="1981568" cy="276999"/>
              </a:xfrm>
              <a:prstGeom prst="rect">
                <a:avLst/>
              </a:prstGeom>
              <a:blipFill>
                <a:blip r:embed="rId4"/>
                <a:stretch>
                  <a:fillRect l="-3692" t="-4444" r="-2462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66D534FE-A69A-D257-4927-A1E6F528B08A}"/>
              </a:ext>
            </a:extLst>
          </p:cNvPr>
          <p:cNvSpPr txBox="1"/>
          <p:nvPr/>
        </p:nvSpPr>
        <p:spPr>
          <a:xfrm>
            <a:off x="7608597" y="1220740"/>
            <a:ext cx="3755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Mesh Refinement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BD32175-B15F-057D-F60E-3616C9BFE707}"/>
              </a:ext>
            </a:extLst>
          </p:cNvPr>
          <p:cNvSpPr txBox="1"/>
          <p:nvPr/>
        </p:nvSpPr>
        <p:spPr>
          <a:xfrm>
            <a:off x="7821093" y="1856738"/>
            <a:ext cx="3598499" cy="21185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Started with 2 meshes: high-res and low-res. Continually refined low-res mesh until it produced results within 1% of the high-res version.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8649E6C-092F-0AD3-5089-522138DF1814}"/>
              </a:ext>
            </a:extLst>
          </p:cNvPr>
          <p:cNvSpPr txBox="1"/>
          <p:nvPr/>
        </p:nvSpPr>
        <p:spPr>
          <a:xfrm>
            <a:off x="4654013" y="4297901"/>
            <a:ext cx="26694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/>
              <a:t>Diode junction vertical current density (steady-state, mesh A13, 40% void)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2797AFE-9718-0EA9-1FD5-28F3EC4E3391}"/>
              </a:ext>
            </a:extLst>
          </p:cNvPr>
          <p:cNvSpPr txBox="1"/>
          <p:nvPr/>
        </p:nvSpPr>
        <p:spPr>
          <a:xfrm>
            <a:off x="6770192" y="6421644"/>
            <a:ext cx="60952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/>
              <a:t>Entire model Temperature (</a:t>
            </a:r>
            <a:r>
              <a:rPr lang="en-US" sz="1200" dirty="0" err="1"/>
              <a:t>degC</a:t>
            </a:r>
            <a:r>
              <a:rPr lang="en-US" sz="1200" dirty="0"/>
              <a:t>, steady-state, mesh A13, 40% void)</a:t>
            </a:r>
          </a:p>
        </p:txBody>
      </p:sp>
    </p:spTree>
    <p:extLst>
      <p:ext uri="{BB962C8B-B14F-4D97-AF65-F5344CB8AC3E}">
        <p14:creationId xmlns:p14="http://schemas.microsoft.com/office/powerpoint/2010/main" val="3814335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13608</TotalTime>
  <Words>1935</Words>
  <Application>Microsoft Office PowerPoint</Application>
  <PresentationFormat>Widescreen</PresentationFormat>
  <Paragraphs>278</Paragraphs>
  <Slides>42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50" baseType="lpstr">
      <vt:lpstr>MS Mincho</vt:lpstr>
      <vt:lpstr>Aptos</vt:lpstr>
      <vt:lpstr>Aptos Display</vt:lpstr>
      <vt:lpstr>Arial</vt:lpstr>
      <vt:lpstr>Baskerville Old Face</vt:lpstr>
      <vt:lpstr>Cambria Math</vt:lpstr>
      <vt:lpstr>Helvetica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Nathan Carlson</dc:creator>
  <cp:lastModifiedBy>Nathan Carlson</cp:lastModifiedBy>
  <cp:revision>19</cp:revision>
  <dcterms:created xsi:type="dcterms:W3CDTF">2024-09-12T22:17:46Z</dcterms:created>
  <dcterms:modified xsi:type="dcterms:W3CDTF">2025-09-27T22:31:59Z</dcterms:modified>
</cp:coreProperties>
</file>